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5" r:id="rId1"/>
  </p:sldMasterIdLst>
  <p:notesMasterIdLst>
    <p:notesMasterId r:id="rId52"/>
  </p:notesMasterIdLst>
  <p:sldIdLst>
    <p:sldId id="257" r:id="rId2"/>
    <p:sldId id="278" r:id="rId3"/>
    <p:sldId id="295" r:id="rId4"/>
    <p:sldId id="280" r:id="rId5"/>
    <p:sldId id="293" r:id="rId6"/>
    <p:sldId id="292" r:id="rId7"/>
    <p:sldId id="294" r:id="rId8"/>
    <p:sldId id="285" r:id="rId9"/>
    <p:sldId id="290" r:id="rId10"/>
    <p:sldId id="279" r:id="rId11"/>
    <p:sldId id="296" r:id="rId12"/>
    <p:sldId id="306" r:id="rId13"/>
    <p:sldId id="308" r:id="rId14"/>
    <p:sldId id="307" r:id="rId15"/>
    <p:sldId id="305" r:id="rId16"/>
    <p:sldId id="313" r:id="rId17"/>
    <p:sldId id="312" r:id="rId18"/>
    <p:sldId id="311" r:id="rId19"/>
    <p:sldId id="310" r:id="rId20"/>
    <p:sldId id="309" r:id="rId21"/>
    <p:sldId id="318" r:id="rId22"/>
    <p:sldId id="317" r:id="rId23"/>
    <p:sldId id="316" r:id="rId24"/>
    <p:sldId id="315" r:id="rId25"/>
    <p:sldId id="314" r:id="rId26"/>
    <p:sldId id="323" r:id="rId27"/>
    <p:sldId id="322" r:id="rId28"/>
    <p:sldId id="324" r:id="rId29"/>
    <p:sldId id="321" r:id="rId30"/>
    <p:sldId id="319" r:id="rId31"/>
    <p:sldId id="327" r:id="rId32"/>
    <p:sldId id="326" r:id="rId33"/>
    <p:sldId id="325" r:id="rId34"/>
    <p:sldId id="330" r:id="rId35"/>
    <p:sldId id="329" r:id="rId36"/>
    <p:sldId id="328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297" r:id="rId46"/>
    <p:sldId id="333" r:id="rId47"/>
    <p:sldId id="349" r:id="rId48"/>
    <p:sldId id="347" r:id="rId49"/>
    <p:sldId id="351" r:id="rId50"/>
    <p:sldId id="264" r:id="rId51"/>
  </p:sldIdLst>
  <p:sldSz cx="9144000" cy="5143500" type="screen16x9"/>
  <p:notesSz cx="6858000" cy="9144000"/>
  <p:embeddedFontLst>
    <p:embeddedFont>
      <p:font typeface="10X10" panose="020D0604000000000000" pitchFamily="50" charset="-127"/>
      <p:regular r:id="rId53"/>
    </p:embeddedFont>
    <p:embeddedFont>
      <p:font typeface="10X10 Bold" panose="020D0604000000000000" pitchFamily="50" charset="-127"/>
      <p:regular r:id="rId54"/>
    </p:embeddedFont>
    <p:embeddedFont>
      <p:font typeface="210 모던굴림 B" panose="02020603020101020101" pitchFamily="18" charset="-127"/>
      <p:regular r:id="rId55"/>
    </p:embeddedFont>
    <p:embeddedFont>
      <p:font typeface="나눔바른고딕" panose="020B0603020101020101" pitchFamily="50" charset="-127"/>
      <p:regular r:id="rId56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아리따-돋움(TTF)-Bold" panose="02020603020101020101" pitchFamily="18" charset="-127"/>
      <p:regular r:id="rId60"/>
    </p:embeddedFont>
    <p:embeddedFont>
      <p:font typeface="-윤고딕320" panose="02030504000101010101" pitchFamily="18" charset="-127"/>
      <p:regular r:id="rId61"/>
    </p:embeddedFont>
    <p:embeddedFont>
      <p:font typeface="-윤고딕330" panose="02030504000101010101" pitchFamily="18" charset="-127"/>
      <p:regular r:id="rId62"/>
    </p:embeddedFont>
    <p:embeddedFont>
      <p:font typeface="현대하모니 B" panose="02020603020101020101" pitchFamily="18" charset="-127"/>
      <p:regular r:id="rId63"/>
    </p:embeddedFont>
    <p:embeddedFont>
      <p:font typeface="현대하모니 L" panose="02020603020101020101" pitchFamily="18" charset="-127"/>
      <p:regular r:id="rId64"/>
    </p:embeddedFont>
  </p:embeddedFontLst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FC0"/>
    <a:srgbClr val="029DC3"/>
    <a:srgbClr val="ED5145"/>
    <a:srgbClr val="FF3B70"/>
    <a:srgbClr val="F8AA94"/>
    <a:srgbClr val="EAA047"/>
    <a:srgbClr val="F9F5DF"/>
    <a:srgbClr val="D0ECF4"/>
    <a:srgbClr val="F7F2E1"/>
    <a:srgbClr val="FAF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523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E0C5F-EA82-426D-B77B-1925E80289ED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40D85-2868-41AE-B40D-A9B2563A4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50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0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08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38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762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7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97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18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84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67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2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59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3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71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1" y="4783455"/>
            <a:ext cx="2926079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5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6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87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0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5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3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32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4070" r:id="rId23"/>
  </p:sldLayoutIdLst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stockphoto.com/kr/%EB%B2%A1%ED%84%B0/%EC%B2%B4%ED%81%AC-%EC%B2%B4%ED%81%AC-%ED%91%9C%EC%8B%9C-%EC%95%84%EC%9D%B4%EC%BD%98%EC%9D%84-gm511862576-8685643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naver.com/PostView.nhn?blogId=woosay&amp;logNo=120117928983&amp;redirect=Dlog&amp;widgetTypeCall=true" TargetMode="Externa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x.go.kr/main.do?cate=1" TargetMode="External"/><Relationship Id="rId7" Type="http://schemas.openxmlformats.org/officeDocument/2006/relationships/hyperlink" Target="http://kosis.kr/index/index.do" TargetMode="External"/><Relationship Id="rId2" Type="http://schemas.openxmlformats.org/officeDocument/2006/relationships/hyperlink" Target="https://www.data.go.kr/useCase/exam/index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stat.go.kr/portal/korea/index.action" TargetMode="External"/><Relationship Id="rId5" Type="http://schemas.openxmlformats.org/officeDocument/2006/relationships/hyperlink" Target="https://data.seoul.go.kr/" TargetMode="External"/><Relationship Id="rId4" Type="http://schemas.openxmlformats.org/officeDocument/2006/relationships/hyperlink" Target="http://www.mohw.go.kr/react/jb/sjb030301vw.jsp?PAR_MENU_ID=03&amp;MENU_ID=0321&amp;CONT_SEQ=345246&amp;page=1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naver.com/PostView.nhn?blogId=woosay&amp;logNo=120117928983&amp;redirect=Dlog&amp;widgetTypeCall=true" TargetMode="Externa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PostView.nhn?blogId=woosay&amp;logNo=120117928983&amp;redirect=Dlog&amp;widgetTypeCall=true" TargetMode="External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openxmlformats.org/officeDocument/2006/relationships/hyperlink" Target="http://blog.naver.com/PostView.nhn?blogId=woosay&amp;logNo=120117928983&amp;redirect=Dlog&amp;widgetTypeCall=tru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직사각형 444"/>
          <p:cNvSpPr/>
          <p:nvPr/>
        </p:nvSpPr>
        <p:spPr>
          <a:xfrm>
            <a:off x="0" y="2867805"/>
            <a:ext cx="9144000" cy="2281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grpSp>
        <p:nvGrpSpPr>
          <p:cNvPr id="435" name="그룹 434"/>
          <p:cNvGrpSpPr/>
          <p:nvPr/>
        </p:nvGrpSpPr>
        <p:grpSpPr>
          <a:xfrm>
            <a:off x="2017450" y="678304"/>
            <a:ext cx="5379868" cy="2280212"/>
            <a:chOff x="2432050" y="1936750"/>
            <a:chExt cx="4279900" cy="2400301"/>
          </a:xfrm>
        </p:grpSpPr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2432050" y="4143375"/>
              <a:ext cx="4279900" cy="46038"/>
            </a:xfrm>
            <a:custGeom>
              <a:avLst/>
              <a:gdLst>
                <a:gd name="T0" fmla="*/ 0 w 2696"/>
                <a:gd name="T1" fmla="*/ 0 h 29"/>
                <a:gd name="T2" fmla="*/ 2696 w 2696"/>
                <a:gd name="T3" fmla="*/ 0 h 29"/>
                <a:gd name="T4" fmla="*/ 2685 w 2696"/>
                <a:gd name="T5" fmla="*/ 29 h 29"/>
                <a:gd name="T6" fmla="*/ 11 w 2696"/>
                <a:gd name="T7" fmla="*/ 29 h 29"/>
                <a:gd name="T8" fmla="*/ 0 w 269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6" h="29">
                  <a:moveTo>
                    <a:pt x="0" y="0"/>
                  </a:moveTo>
                  <a:lnTo>
                    <a:pt x="2696" y="0"/>
                  </a:lnTo>
                  <a:lnTo>
                    <a:pt x="2685" y="29"/>
                  </a:ln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2" name="Freeform 12"/>
            <p:cNvSpPr>
              <a:spLocks/>
            </p:cNvSpPr>
            <p:nvPr/>
          </p:nvSpPr>
          <p:spPr bwMode="auto">
            <a:xfrm>
              <a:off x="3611563" y="2063750"/>
              <a:ext cx="561975" cy="320675"/>
            </a:xfrm>
            <a:custGeom>
              <a:avLst/>
              <a:gdLst>
                <a:gd name="T0" fmla="*/ 126 w 354"/>
                <a:gd name="T1" fmla="*/ 0 h 202"/>
                <a:gd name="T2" fmla="*/ 148 w 354"/>
                <a:gd name="T3" fmla="*/ 4 h 202"/>
                <a:gd name="T4" fmla="*/ 168 w 354"/>
                <a:gd name="T5" fmla="*/ 12 h 202"/>
                <a:gd name="T6" fmla="*/ 185 w 354"/>
                <a:gd name="T7" fmla="*/ 25 h 202"/>
                <a:gd name="T8" fmla="*/ 197 w 354"/>
                <a:gd name="T9" fmla="*/ 43 h 202"/>
                <a:gd name="T10" fmla="*/ 207 w 354"/>
                <a:gd name="T11" fmla="*/ 39 h 202"/>
                <a:gd name="T12" fmla="*/ 218 w 354"/>
                <a:gd name="T13" fmla="*/ 38 h 202"/>
                <a:gd name="T14" fmla="*/ 237 w 354"/>
                <a:gd name="T15" fmla="*/ 42 h 202"/>
                <a:gd name="T16" fmla="*/ 253 w 354"/>
                <a:gd name="T17" fmla="*/ 50 h 202"/>
                <a:gd name="T18" fmla="*/ 266 w 354"/>
                <a:gd name="T19" fmla="*/ 64 h 202"/>
                <a:gd name="T20" fmla="*/ 274 w 354"/>
                <a:gd name="T21" fmla="*/ 80 h 202"/>
                <a:gd name="T22" fmla="*/ 283 w 354"/>
                <a:gd name="T23" fmla="*/ 78 h 202"/>
                <a:gd name="T24" fmla="*/ 292 w 354"/>
                <a:gd name="T25" fmla="*/ 77 h 202"/>
                <a:gd name="T26" fmla="*/ 310 w 354"/>
                <a:gd name="T27" fmla="*/ 81 h 202"/>
                <a:gd name="T28" fmla="*/ 327 w 354"/>
                <a:gd name="T29" fmla="*/ 89 h 202"/>
                <a:gd name="T30" fmla="*/ 341 w 354"/>
                <a:gd name="T31" fmla="*/ 103 h 202"/>
                <a:gd name="T32" fmla="*/ 350 w 354"/>
                <a:gd name="T33" fmla="*/ 120 h 202"/>
                <a:gd name="T34" fmla="*/ 354 w 354"/>
                <a:gd name="T35" fmla="*/ 139 h 202"/>
                <a:gd name="T36" fmla="*/ 350 w 354"/>
                <a:gd name="T37" fmla="*/ 158 h 202"/>
                <a:gd name="T38" fmla="*/ 341 w 354"/>
                <a:gd name="T39" fmla="*/ 175 h 202"/>
                <a:gd name="T40" fmla="*/ 327 w 354"/>
                <a:gd name="T41" fmla="*/ 188 h 202"/>
                <a:gd name="T42" fmla="*/ 310 w 354"/>
                <a:gd name="T43" fmla="*/ 198 h 202"/>
                <a:gd name="T44" fmla="*/ 292 w 354"/>
                <a:gd name="T45" fmla="*/ 202 h 202"/>
                <a:gd name="T46" fmla="*/ 62 w 354"/>
                <a:gd name="T47" fmla="*/ 202 h 202"/>
                <a:gd name="T48" fmla="*/ 42 w 354"/>
                <a:gd name="T49" fmla="*/ 198 h 202"/>
                <a:gd name="T50" fmla="*/ 25 w 354"/>
                <a:gd name="T51" fmla="*/ 188 h 202"/>
                <a:gd name="T52" fmla="*/ 12 w 354"/>
                <a:gd name="T53" fmla="*/ 175 h 202"/>
                <a:gd name="T54" fmla="*/ 3 w 354"/>
                <a:gd name="T55" fmla="*/ 158 h 202"/>
                <a:gd name="T56" fmla="*/ 0 w 354"/>
                <a:gd name="T57" fmla="*/ 139 h 202"/>
                <a:gd name="T58" fmla="*/ 3 w 354"/>
                <a:gd name="T59" fmla="*/ 119 h 202"/>
                <a:gd name="T60" fmla="*/ 13 w 354"/>
                <a:gd name="T61" fmla="*/ 101 h 202"/>
                <a:gd name="T62" fmla="*/ 28 w 354"/>
                <a:gd name="T63" fmla="*/ 88 h 202"/>
                <a:gd name="T64" fmla="*/ 46 w 354"/>
                <a:gd name="T65" fmla="*/ 80 h 202"/>
                <a:gd name="T66" fmla="*/ 51 w 354"/>
                <a:gd name="T67" fmla="*/ 55 h 202"/>
                <a:gd name="T68" fmla="*/ 62 w 354"/>
                <a:gd name="T69" fmla="*/ 33 h 202"/>
                <a:gd name="T70" fmla="*/ 80 w 354"/>
                <a:gd name="T71" fmla="*/ 16 h 202"/>
                <a:gd name="T72" fmla="*/ 101 w 354"/>
                <a:gd name="T73" fmla="*/ 4 h 202"/>
                <a:gd name="T74" fmla="*/ 126 w 354"/>
                <a:gd name="T7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4" h="202">
                  <a:moveTo>
                    <a:pt x="126" y="0"/>
                  </a:moveTo>
                  <a:lnTo>
                    <a:pt x="148" y="4"/>
                  </a:lnTo>
                  <a:lnTo>
                    <a:pt x="168" y="12"/>
                  </a:lnTo>
                  <a:lnTo>
                    <a:pt x="185" y="25"/>
                  </a:lnTo>
                  <a:lnTo>
                    <a:pt x="197" y="43"/>
                  </a:lnTo>
                  <a:lnTo>
                    <a:pt x="207" y="39"/>
                  </a:lnTo>
                  <a:lnTo>
                    <a:pt x="218" y="38"/>
                  </a:lnTo>
                  <a:lnTo>
                    <a:pt x="237" y="42"/>
                  </a:lnTo>
                  <a:lnTo>
                    <a:pt x="253" y="50"/>
                  </a:lnTo>
                  <a:lnTo>
                    <a:pt x="266" y="64"/>
                  </a:lnTo>
                  <a:lnTo>
                    <a:pt x="274" y="80"/>
                  </a:lnTo>
                  <a:lnTo>
                    <a:pt x="283" y="78"/>
                  </a:lnTo>
                  <a:lnTo>
                    <a:pt x="292" y="77"/>
                  </a:lnTo>
                  <a:lnTo>
                    <a:pt x="310" y="81"/>
                  </a:lnTo>
                  <a:lnTo>
                    <a:pt x="327" y="89"/>
                  </a:lnTo>
                  <a:lnTo>
                    <a:pt x="341" y="103"/>
                  </a:lnTo>
                  <a:lnTo>
                    <a:pt x="350" y="120"/>
                  </a:lnTo>
                  <a:lnTo>
                    <a:pt x="354" y="139"/>
                  </a:lnTo>
                  <a:lnTo>
                    <a:pt x="350" y="158"/>
                  </a:lnTo>
                  <a:lnTo>
                    <a:pt x="341" y="175"/>
                  </a:lnTo>
                  <a:lnTo>
                    <a:pt x="327" y="188"/>
                  </a:lnTo>
                  <a:lnTo>
                    <a:pt x="310" y="198"/>
                  </a:lnTo>
                  <a:lnTo>
                    <a:pt x="292" y="202"/>
                  </a:lnTo>
                  <a:lnTo>
                    <a:pt x="62" y="202"/>
                  </a:lnTo>
                  <a:lnTo>
                    <a:pt x="42" y="198"/>
                  </a:lnTo>
                  <a:lnTo>
                    <a:pt x="25" y="188"/>
                  </a:lnTo>
                  <a:lnTo>
                    <a:pt x="12" y="175"/>
                  </a:lnTo>
                  <a:lnTo>
                    <a:pt x="3" y="158"/>
                  </a:lnTo>
                  <a:lnTo>
                    <a:pt x="0" y="139"/>
                  </a:lnTo>
                  <a:lnTo>
                    <a:pt x="3" y="119"/>
                  </a:lnTo>
                  <a:lnTo>
                    <a:pt x="13" y="101"/>
                  </a:lnTo>
                  <a:lnTo>
                    <a:pt x="28" y="88"/>
                  </a:lnTo>
                  <a:lnTo>
                    <a:pt x="46" y="80"/>
                  </a:lnTo>
                  <a:lnTo>
                    <a:pt x="51" y="55"/>
                  </a:lnTo>
                  <a:lnTo>
                    <a:pt x="62" y="33"/>
                  </a:lnTo>
                  <a:lnTo>
                    <a:pt x="80" y="16"/>
                  </a:lnTo>
                  <a:lnTo>
                    <a:pt x="101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4E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3" name="Freeform 13"/>
            <p:cNvSpPr>
              <a:spLocks/>
            </p:cNvSpPr>
            <p:nvPr/>
          </p:nvSpPr>
          <p:spPr bwMode="auto">
            <a:xfrm>
              <a:off x="3468688" y="2284413"/>
              <a:ext cx="365125" cy="207963"/>
            </a:xfrm>
            <a:custGeom>
              <a:avLst/>
              <a:gdLst>
                <a:gd name="T0" fmla="*/ 82 w 230"/>
                <a:gd name="T1" fmla="*/ 0 h 131"/>
                <a:gd name="T2" fmla="*/ 101 w 230"/>
                <a:gd name="T3" fmla="*/ 2 h 131"/>
                <a:gd name="T4" fmla="*/ 116 w 230"/>
                <a:gd name="T5" fmla="*/ 13 h 131"/>
                <a:gd name="T6" fmla="*/ 128 w 230"/>
                <a:gd name="T7" fmla="*/ 27 h 131"/>
                <a:gd name="T8" fmla="*/ 135 w 230"/>
                <a:gd name="T9" fmla="*/ 25 h 131"/>
                <a:gd name="T10" fmla="*/ 143 w 230"/>
                <a:gd name="T11" fmla="*/ 25 h 131"/>
                <a:gd name="T12" fmla="*/ 158 w 230"/>
                <a:gd name="T13" fmla="*/ 27 h 131"/>
                <a:gd name="T14" fmla="*/ 171 w 230"/>
                <a:gd name="T15" fmla="*/ 38 h 131"/>
                <a:gd name="T16" fmla="*/ 178 w 230"/>
                <a:gd name="T17" fmla="*/ 51 h 131"/>
                <a:gd name="T18" fmla="*/ 184 w 230"/>
                <a:gd name="T19" fmla="*/ 49 h 131"/>
                <a:gd name="T20" fmla="*/ 190 w 230"/>
                <a:gd name="T21" fmla="*/ 49 h 131"/>
                <a:gd name="T22" fmla="*/ 205 w 230"/>
                <a:gd name="T23" fmla="*/ 53 h 131"/>
                <a:gd name="T24" fmla="*/ 218 w 230"/>
                <a:gd name="T25" fmla="*/ 61 h 131"/>
                <a:gd name="T26" fmla="*/ 228 w 230"/>
                <a:gd name="T27" fmla="*/ 74 h 131"/>
                <a:gd name="T28" fmla="*/ 230 w 230"/>
                <a:gd name="T29" fmla="*/ 90 h 131"/>
                <a:gd name="T30" fmla="*/ 228 w 230"/>
                <a:gd name="T31" fmla="*/ 106 h 131"/>
                <a:gd name="T32" fmla="*/ 218 w 230"/>
                <a:gd name="T33" fmla="*/ 119 h 131"/>
                <a:gd name="T34" fmla="*/ 205 w 230"/>
                <a:gd name="T35" fmla="*/ 127 h 131"/>
                <a:gd name="T36" fmla="*/ 190 w 230"/>
                <a:gd name="T37" fmla="*/ 131 h 131"/>
                <a:gd name="T38" fmla="*/ 40 w 230"/>
                <a:gd name="T39" fmla="*/ 131 h 131"/>
                <a:gd name="T40" fmla="*/ 25 w 230"/>
                <a:gd name="T41" fmla="*/ 127 h 131"/>
                <a:gd name="T42" fmla="*/ 12 w 230"/>
                <a:gd name="T43" fmla="*/ 119 h 131"/>
                <a:gd name="T44" fmla="*/ 2 w 230"/>
                <a:gd name="T45" fmla="*/ 106 h 131"/>
                <a:gd name="T46" fmla="*/ 0 w 230"/>
                <a:gd name="T47" fmla="*/ 90 h 131"/>
                <a:gd name="T48" fmla="*/ 2 w 230"/>
                <a:gd name="T49" fmla="*/ 77 h 131"/>
                <a:gd name="T50" fmla="*/ 9 w 230"/>
                <a:gd name="T51" fmla="*/ 65 h 131"/>
                <a:gd name="T52" fmla="*/ 18 w 230"/>
                <a:gd name="T53" fmla="*/ 56 h 131"/>
                <a:gd name="T54" fmla="*/ 30 w 230"/>
                <a:gd name="T55" fmla="*/ 51 h 131"/>
                <a:gd name="T56" fmla="*/ 34 w 230"/>
                <a:gd name="T57" fmla="*/ 35 h 131"/>
                <a:gd name="T58" fmla="*/ 40 w 230"/>
                <a:gd name="T59" fmla="*/ 21 h 131"/>
                <a:gd name="T60" fmla="*/ 52 w 230"/>
                <a:gd name="T61" fmla="*/ 9 h 131"/>
                <a:gd name="T62" fmla="*/ 67 w 230"/>
                <a:gd name="T63" fmla="*/ 2 h 131"/>
                <a:gd name="T64" fmla="*/ 82 w 230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0" h="131">
                  <a:moveTo>
                    <a:pt x="82" y="0"/>
                  </a:moveTo>
                  <a:lnTo>
                    <a:pt x="101" y="2"/>
                  </a:lnTo>
                  <a:lnTo>
                    <a:pt x="116" y="13"/>
                  </a:lnTo>
                  <a:lnTo>
                    <a:pt x="128" y="27"/>
                  </a:lnTo>
                  <a:lnTo>
                    <a:pt x="135" y="25"/>
                  </a:lnTo>
                  <a:lnTo>
                    <a:pt x="143" y="25"/>
                  </a:lnTo>
                  <a:lnTo>
                    <a:pt x="158" y="27"/>
                  </a:lnTo>
                  <a:lnTo>
                    <a:pt x="171" y="38"/>
                  </a:lnTo>
                  <a:lnTo>
                    <a:pt x="178" y="51"/>
                  </a:lnTo>
                  <a:lnTo>
                    <a:pt x="184" y="49"/>
                  </a:lnTo>
                  <a:lnTo>
                    <a:pt x="190" y="49"/>
                  </a:lnTo>
                  <a:lnTo>
                    <a:pt x="205" y="53"/>
                  </a:lnTo>
                  <a:lnTo>
                    <a:pt x="218" y="61"/>
                  </a:lnTo>
                  <a:lnTo>
                    <a:pt x="228" y="74"/>
                  </a:lnTo>
                  <a:lnTo>
                    <a:pt x="230" y="90"/>
                  </a:lnTo>
                  <a:lnTo>
                    <a:pt x="228" y="106"/>
                  </a:lnTo>
                  <a:lnTo>
                    <a:pt x="218" y="119"/>
                  </a:lnTo>
                  <a:lnTo>
                    <a:pt x="205" y="127"/>
                  </a:lnTo>
                  <a:lnTo>
                    <a:pt x="190" y="131"/>
                  </a:lnTo>
                  <a:lnTo>
                    <a:pt x="40" y="131"/>
                  </a:lnTo>
                  <a:lnTo>
                    <a:pt x="25" y="127"/>
                  </a:lnTo>
                  <a:lnTo>
                    <a:pt x="12" y="119"/>
                  </a:lnTo>
                  <a:lnTo>
                    <a:pt x="2" y="106"/>
                  </a:lnTo>
                  <a:lnTo>
                    <a:pt x="0" y="90"/>
                  </a:lnTo>
                  <a:lnTo>
                    <a:pt x="2" y="77"/>
                  </a:lnTo>
                  <a:lnTo>
                    <a:pt x="9" y="65"/>
                  </a:lnTo>
                  <a:lnTo>
                    <a:pt x="18" y="56"/>
                  </a:lnTo>
                  <a:lnTo>
                    <a:pt x="30" y="51"/>
                  </a:lnTo>
                  <a:lnTo>
                    <a:pt x="34" y="35"/>
                  </a:lnTo>
                  <a:lnTo>
                    <a:pt x="40" y="21"/>
                  </a:lnTo>
                  <a:lnTo>
                    <a:pt x="52" y="9"/>
                  </a:lnTo>
                  <a:lnTo>
                    <a:pt x="67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6E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4" name="Freeform 14"/>
            <p:cNvSpPr>
              <a:spLocks/>
            </p:cNvSpPr>
            <p:nvPr/>
          </p:nvSpPr>
          <p:spPr bwMode="auto">
            <a:xfrm>
              <a:off x="5319713" y="2744788"/>
              <a:ext cx="534988" cy="85725"/>
            </a:xfrm>
            <a:custGeom>
              <a:avLst/>
              <a:gdLst>
                <a:gd name="T0" fmla="*/ 28 w 337"/>
                <a:gd name="T1" fmla="*/ 0 h 54"/>
                <a:gd name="T2" fmla="*/ 309 w 337"/>
                <a:gd name="T3" fmla="*/ 0 h 54"/>
                <a:gd name="T4" fmla="*/ 324 w 337"/>
                <a:gd name="T5" fmla="*/ 3 h 54"/>
                <a:gd name="T6" fmla="*/ 333 w 337"/>
                <a:gd name="T7" fmla="*/ 13 h 54"/>
                <a:gd name="T8" fmla="*/ 337 w 337"/>
                <a:gd name="T9" fmla="*/ 26 h 54"/>
                <a:gd name="T10" fmla="*/ 333 w 337"/>
                <a:gd name="T11" fmla="*/ 41 h 54"/>
                <a:gd name="T12" fmla="*/ 324 w 337"/>
                <a:gd name="T13" fmla="*/ 50 h 54"/>
                <a:gd name="T14" fmla="*/ 309 w 337"/>
                <a:gd name="T15" fmla="*/ 54 h 54"/>
                <a:gd name="T16" fmla="*/ 28 w 337"/>
                <a:gd name="T17" fmla="*/ 54 h 54"/>
                <a:gd name="T18" fmla="*/ 15 w 337"/>
                <a:gd name="T19" fmla="*/ 50 h 54"/>
                <a:gd name="T20" fmla="*/ 4 w 337"/>
                <a:gd name="T21" fmla="*/ 41 h 54"/>
                <a:gd name="T22" fmla="*/ 0 w 337"/>
                <a:gd name="T23" fmla="*/ 26 h 54"/>
                <a:gd name="T24" fmla="*/ 4 w 337"/>
                <a:gd name="T25" fmla="*/ 13 h 54"/>
                <a:gd name="T26" fmla="*/ 15 w 337"/>
                <a:gd name="T27" fmla="*/ 3 h 54"/>
                <a:gd name="T28" fmla="*/ 28 w 337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54">
                  <a:moveTo>
                    <a:pt x="28" y="0"/>
                  </a:moveTo>
                  <a:lnTo>
                    <a:pt x="309" y="0"/>
                  </a:lnTo>
                  <a:lnTo>
                    <a:pt x="324" y="3"/>
                  </a:lnTo>
                  <a:lnTo>
                    <a:pt x="333" y="13"/>
                  </a:lnTo>
                  <a:lnTo>
                    <a:pt x="337" y="26"/>
                  </a:lnTo>
                  <a:lnTo>
                    <a:pt x="333" y="41"/>
                  </a:lnTo>
                  <a:lnTo>
                    <a:pt x="324" y="50"/>
                  </a:lnTo>
                  <a:lnTo>
                    <a:pt x="309" y="54"/>
                  </a:lnTo>
                  <a:lnTo>
                    <a:pt x="28" y="54"/>
                  </a:lnTo>
                  <a:lnTo>
                    <a:pt x="15" y="50"/>
                  </a:lnTo>
                  <a:lnTo>
                    <a:pt x="4" y="41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5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A3A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5" name="Freeform 15"/>
            <p:cNvSpPr>
              <a:spLocks/>
            </p:cNvSpPr>
            <p:nvPr/>
          </p:nvSpPr>
          <p:spPr bwMode="auto">
            <a:xfrm>
              <a:off x="5405438" y="2676525"/>
              <a:ext cx="342900" cy="68263"/>
            </a:xfrm>
            <a:custGeom>
              <a:avLst/>
              <a:gdLst>
                <a:gd name="T0" fmla="*/ 9 w 216"/>
                <a:gd name="T1" fmla="*/ 0 h 43"/>
                <a:gd name="T2" fmla="*/ 12 w 216"/>
                <a:gd name="T3" fmla="*/ 0 h 43"/>
                <a:gd name="T4" fmla="*/ 14 w 216"/>
                <a:gd name="T5" fmla="*/ 3 h 43"/>
                <a:gd name="T6" fmla="*/ 17 w 216"/>
                <a:gd name="T7" fmla="*/ 5 h 43"/>
                <a:gd name="T8" fmla="*/ 17 w 216"/>
                <a:gd name="T9" fmla="*/ 8 h 43"/>
                <a:gd name="T10" fmla="*/ 20 w 216"/>
                <a:gd name="T11" fmla="*/ 16 h 43"/>
                <a:gd name="T12" fmla="*/ 25 w 216"/>
                <a:gd name="T13" fmla="*/ 21 h 43"/>
                <a:gd name="T14" fmla="*/ 31 w 216"/>
                <a:gd name="T15" fmla="*/ 24 h 43"/>
                <a:gd name="T16" fmla="*/ 41 w 216"/>
                <a:gd name="T17" fmla="*/ 26 h 43"/>
                <a:gd name="T18" fmla="*/ 47 w 216"/>
                <a:gd name="T19" fmla="*/ 26 h 43"/>
                <a:gd name="T20" fmla="*/ 208 w 216"/>
                <a:gd name="T21" fmla="*/ 26 h 43"/>
                <a:gd name="T22" fmla="*/ 211 w 216"/>
                <a:gd name="T23" fmla="*/ 26 h 43"/>
                <a:gd name="T24" fmla="*/ 213 w 216"/>
                <a:gd name="T25" fmla="*/ 29 h 43"/>
                <a:gd name="T26" fmla="*/ 216 w 216"/>
                <a:gd name="T27" fmla="*/ 32 h 43"/>
                <a:gd name="T28" fmla="*/ 216 w 216"/>
                <a:gd name="T29" fmla="*/ 34 h 43"/>
                <a:gd name="T30" fmla="*/ 216 w 216"/>
                <a:gd name="T31" fmla="*/ 38 h 43"/>
                <a:gd name="T32" fmla="*/ 213 w 216"/>
                <a:gd name="T33" fmla="*/ 41 h 43"/>
                <a:gd name="T34" fmla="*/ 211 w 216"/>
                <a:gd name="T35" fmla="*/ 42 h 43"/>
                <a:gd name="T36" fmla="*/ 208 w 216"/>
                <a:gd name="T37" fmla="*/ 43 h 43"/>
                <a:gd name="T38" fmla="*/ 47 w 216"/>
                <a:gd name="T39" fmla="*/ 43 h 43"/>
                <a:gd name="T40" fmla="*/ 34 w 216"/>
                <a:gd name="T41" fmla="*/ 42 h 43"/>
                <a:gd name="T42" fmla="*/ 21 w 216"/>
                <a:gd name="T43" fmla="*/ 38 h 43"/>
                <a:gd name="T44" fmla="*/ 10 w 216"/>
                <a:gd name="T45" fmla="*/ 32 h 43"/>
                <a:gd name="T46" fmla="*/ 3 w 216"/>
                <a:gd name="T47" fmla="*/ 21 h 43"/>
                <a:gd name="T48" fmla="*/ 0 w 216"/>
                <a:gd name="T49" fmla="*/ 8 h 43"/>
                <a:gd name="T50" fmla="*/ 1 w 216"/>
                <a:gd name="T51" fmla="*/ 5 h 43"/>
                <a:gd name="T52" fmla="*/ 3 w 216"/>
                <a:gd name="T53" fmla="*/ 3 h 43"/>
                <a:gd name="T54" fmla="*/ 5 w 216"/>
                <a:gd name="T55" fmla="*/ 0 h 43"/>
                <a:gd name="T56" fmla="*/ 9 w 216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43">
                  <a:moveTo>
                    <a:pt x="9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20" y="16"/>
                  </a:lnTo>
                  <a:lnTo>
                    <a:pt x="25" y="21"/>
                  </a:lnTo>
                  <a:lnTo>
                    <a:pt x="31" y="24"/>
                  </a:lnTo>
                  <a:lnTo>
                    <a:pt x="41" y="26"/>
                  </a:lnTo>
                  <a:lnTo>
                    <a:pt x="47" y="26"/>
                  </a:lnTo>
                  <a:lnTo>
                    <a:pt x="208" y="26"/>
                  </a:lnTo>
                  <a:lnTo>
                    <a:pt x="211" y="26"/>
                  </a:lnTo>
                  <a:lnTo>
                    <a:pt x="213" y="29"/>
                  </a:lnTo>
                  <a:lnTo>
                    <a:pt x="216" y="32"/>
                  </a:lnTo>
                  <a:lnTo>
                    <a:pt x="216" y="34"/>
                  </a:lnTo>
                  <a:lnTo>
                    <a:pt x="216" y="38"/>
                  </a:lnTo>
                  <a:lnTo>
                    <a:pt x="213" y="41"/>
                  </a:lnTo>
                  <a:lnTo>
                    <a:pt x="211" y="42"/>
                  </a:lnTo>
                  <a:lnTo>
                    <a:pt x="208" y="43"/>
                  </a:lnTo>
                  <a:lnTo>
                    <a:pt x="47" y="43"/>
                  </a:lnTo>
                  <a:lnTo>
                    <a:pt x="34" y="42"/>
                  </a:lnTo>
                  <a:lnTo>
                    <a:pt x="21" y="38"/>
                  </a:lnTo>
                  <a:lnTo>
                    <a:pt x="10" y="32"/>
                  </a:lnTo>
                  <a:lnTo>
                    <a:pt x="3" y="21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6" name="Freeform 16"/>
            <p:cNvSpPr>
              <a:spLocks/>
            </p:cNvSpPr>
            <p:nvPr/>
          </p:nvSpPr>
          <p:spPr bwMode="auto">
            <a:xfrm>
              <a:off x="5521325" y="2667000"/>
              <a:ext cx="47625" cy="65088"/>
            </a:xfrm>
            <a:custGeom>
              <a:avLst/>
              <a:gdLst>
                <a:gd name="T0" fmla="*/ 0 w 30"/>
                <a:gd name="T1" fmla="*/ 0 h 41"/>
                <a:gd name="T2" fmla="*/ 16 w 30"/>
                <a:gd name="T3" fmla="*/ 0 h 41"/>
                <a:gd name="T4" fmla="*/ 30 w 30"/>
                <a:gd name="T5" fmla="*/ 41 h 41"/>
                <a:gd name="T6" fmla="*/ 15 w 30"/>
                <a:gd name="T7" fmla="*/ 41 h 41"/>
                <a:gd name="T8" fmla="*/ 0 w 3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1">
                  <a:moveTo>
                    <a:pt x="0" y="0"/>
                  </a:moveTo>
                  <a:lnTo>
                    <a:pt x="16" y="0"/>
                  </a:lnTo>
                  <a:lnTo>
                    <a:pt x="30" y="41"/>
                  </a:lnTo>
                  <a:lnTo>
                    <a:pt x="1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7" name="Freeform 17"/>
            <p:cNvSpPr>
              <a:spLocks/>
            </p:cNvSpPr>
            <p:nvPr/>
          </p:nvSpPr>
          <p:spPr bwMode="auto">
            <a:xfrm>
              <a:off x="5619750" y="2667000"/>
              <a:ext cx="49213" cy="65088"/>
            </a:xfrm>
            <a:custGeom>
              <a:avLst/>
              <a:gdLst>
                <a:gd name="T0" fmla="*/ 0 w 31"/>
                <a:gd name="T1" fmla="*/ 0 h 41"/>
                <a:gd name="T2" fmla="*/ 15 w 31"/>
                <a:gd name="T3" fmla="*/ 0 h 41"/>
                <a:gd name="T4" fmla="*/ 31 w 31"/>
                <a:gd name="T5" fmla="*/ 41 h 41"/>
                <a:gd name="T6" fmla="*/ 15 w 31"/>
                <a:gd name="T7" fmla="*/ 41 h 41"/>
                <a:gd name="T8" fmla="*/ 0 w 3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1">
                  <a:moveTo>
                    <a:pt x="0" y="0"/>
                  </a:moveTo>
                  <a:lnTo>
                    <a:pt x="15" y="0"/>
                  </a:lnTo>
                  <a:lnTo>
                    <a:pt x="31" y="41"/>
                  </a:lnTo>
                  <a:lnTo>
                    <a:pt x="1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8" name="Freeform 18"/>
            <p:cNvSpPr>
              <a:spLocks/>
            </p:cNvSpPr>
            <p:nvPr/>
          </p:nvSpPr>
          <p:spPr bwMode="auto">
            <a:xfrm>
              <a:off x="5457825" y="2459038"/>
              <a:ext cx="390525" cy="14288"/>
            </a:xfrm>
            <a:custGeom>
              <a:avLst/>
              <a:gdLst>
                <a:gd name="T0" fmla="*/ 4 w 246"/>
                <a:gd name="T1" fmla="*/ 0 h 9"/>
                <a:gd name="T2" fmla="*/ 241 w 246"/>
                <a:gd name="T3" fmla="*/ 0 h 9"/>
                <a:gd name="T4" fmla="*/ 243 w 246"/>
                <a:gd name="T5" fmla="*/ 0 h 9"/>
                <a:gd name="T6" fmla="*/ 246 w 246"/>
                <a:gd name="T7" fmla="*/ 1 h 9"/>
                <a:gd name="T8" fmla="*/ 246 w 246"/>
                <a:gd name="T9" fmla="*/ 4 h 9"/>
                <a:gd name="T10" fmla="*/ 246 w 246"/>
                <a:gd name="T11" fmla="*/ 6 h 9"/>
                <a:gd name="T12" fmla="*/ 243 w 246"/>
                <a:gd name="T13" fmla="*/ 9 h 9"/>
                <a:gd name="T14" fmla="*/ 241 w 246"/>
                <a:gd name="T15" fmla="*/ 9 h 9"/>
                <a:gd name="T16" fmla="*/ 4 w 246"/>
                <a:gd name="T17" fmla="*/ 9 h 9"/>
                <a:gd name="T18" fmla="*/ 1 w 246"/>
                <a:gd name="T19" fmla="*/ 9 h 9"/>
                <a:gd name="T20" fmla="*/ 0 w 246"/>
                <a:gd name="T21" fmla="*/ 6 h 9"/>
                <a:gd name="T22" fmla="*/ 0 w 246"/>
                <a:gd name="T23" fmla="*/ 4 h 9"/>
                <a:gd name="T24" fmla="*/ 0 w 246"/>
                <a:gd name="T25" fmla="*/ 1 h 9"/>
                <a:gd name="T26" fmla="*/ 1 w 246"/>
                <a:gd name="T27" fmla="*/ 0 h 9"/>
                <a:gd name="T28" fmla="*/ 4 w 246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9">
                  <a:moveTo>
                    <a:pt x="4" y="0"/>
                  </a:moveTo>
                  <a:lnTo>
                    <a:pt x="241" y="0"/>
                  </a:lnTo>
                  <a:lnTo>
                    <a:pt x="243" y="0"/>
                  </a:lnTo>
                  <a:lnTo>
                    <a:pt x="246" y="1"/>
                  </a:lnTo>
                  <a:lnTo>
                    <a:pt x="246" y="4"/>
                  </a:lnTo>
                  <a:lnTo>
                    <a:pt x="246" y="6"/>
                  </a:lnTo>
                  <a:lnTo>
                    <a:pt x="243" y="9"/>
                  </a:lnTo>
                  <a:lnTo>
                    <a:pt x="241" y="9"/>
                  </a:lnTo>
                  <a:lnTo>
                    <a:pt x="4" y="9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9" name="Freeform 19"/>
            <p:cNvSpPr>
              <a:spLocks/>
            </p:cNvSpPr>
            <p:nvPr/>
          </p:nvSpPr>
          <p:spPr bwMode="auto">
            <a:xfrm>
              <a:off x="5643563" y="2443163"/>
              <a:ext cx="17463" cy="92075"/>
            </a:xfrm>
            <a:custGeom>
              <a:avLst/>
              <a:gdLst>
                <a:gd name="T0" fmla="*/ 6 w 11"/>
                <a:gd name="T1" fmla="*/ 0 h 58"/>
                <a:gd name="T2" fmla="*/ 8 w 11"/>
                <a:gd name="T3" fmla="*/ 2 h 58"/>
                <a:gd name="T4" fmla="*/ 10 w 11"/>
                <a:gd name="T5" fmla="*/ 3 h 58"/>
                <a:gd name="T6" fmla="*/ 11 w 11"/>
                <a:gd name="T7" fmla="*/ 6 h 58"/>
                <a:gd name="T8" fmla="*/ 11 w 11"/>
                <a:gd name="T9" fmla="*/ 53 h 58"/>
                <a:gd name="T10" fmla="*/ 10 w 11"/>
                <a:gd name="T11" fmla="*/ 55 h 58"/>
                <a:gd name="T12" fmla="*/ 8 w 11"/>
                <a:gd name="T13" fmla="*/ 57 h 58"/>
                <a:gd name="T14" fmla="*/ 6 w 11"/>
                <a:gd name="T15" fmla="*/ 58 h 58"/>
                <a:gd name="T16" fmla="*/ 3 w 11"/>
                <a:gd name="T17" fmla="*/ 57 h 58"/>
                <a:gd name="T18" fmla="*/ 2 w 11"/>
                <a:gd name="T19" fmla="*/ 55 h 58"/>
                <a:gd name="T20" fmla="*/ 0 w 11"/>
                <a:gd name="T21" fmla="*/ 53 h 58"/>
                <a:gd name="T22" fmla="*/ 0 w 11"/>
                <a:gd name="T23" fmla="*/ 6 h 58"/>
                <a:gd name="T24" fmla="*/ 2 w 11"/>
                <a:gd name="T25" fmla="*/ 3 h 58"/>
                <a:gd name="T26" fmla="*/ 3 w 11"/>
                <a:gd name="T27" fmla="*/ 2 h 58"/>
                <a:gd name="T28" fmla="*/ 6 w 11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58">
                  <a:moveTo>
                    <a:pt x="6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11" y="6"/>
                  </a:lnTo>
                  <a:lnTo>
                    <a:pt x="11" y="53"/>
                  </a:lnTo>
                  <a:lnTo>
                    <a:pt x="10" y="55"/>
                  </a:lnTo>
                  <a:lnTo>
                    <a:pt x="8" y="57"/>
                  </a:lnTo>
                  <a:lnTo>
                    <a:pt x="6" y="58"/>
                  </a:lnTo>
                  <a:lnTo>
                    <a:pt x="3" y="57"/>
                  </a:lnTo>
                  <a:lnTo>
                    <a:pt x="2" y="55"/>
                  </a:lnTo>
                  <a:lnTo>
                    <a:pt x="0" y="53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5F79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0" name="Freeform 20"/>
            <p:cNvSpPr>
              <a:spLocks/>
            </p:cNvSpPr>
            <p:nvPr/>
          </p:nvSpPr>
          <p:spPr bwMode="auto">
            <a:xfrm>
              <a:off x="5600700" y="2487613"/>
              <a:ext cx="103188" cy="33338"/>
            </a:xfrm>
            <a:custGeom>
              <a:avLst/>
              <a:gdLst>
                <a:gd name="T0" fmla="*/ 21 w 65"/>
                <a:gd name="T1" fmla="*/ 0 h 21"/>
                <a:gd name="T2" fmla="*/ 29 w 65"/>
                <a:gd name="T3" fmla="*/ 0 h 21"/>
                <a:gd name="T4" fmla="*/ 31 w 65"/>
                <a:gd name="T5" fmla="*/ 0 h 21"/>
                <a:gd name="T6" fmla="*/ 33 w 65"/>
                <a:gd name="T7" fmla="*/ 0 h 21"/>
                <a:gd name="T8" fmla="*/ 34 w 65"/>
                <a:gd name="T9" fmla="*/ 0 h 21"/>
                <a:gd name="T10" fmla="*/ 41 w 65"/>
                <a:gd name="T11" fmla="*/ 0 h 21"/>
                <a:gd name="T12" fmla="*/ 43 w 65"/>
                <a:gd name="T13" fmla="*/ 0 h 21"/>
                <a:gd name="T14" fmla="*/ 47 w 65"/>
                <a:gd name="T15" fmla="*/ 0 h 21"/>
                <a:gd name="T16" fmla="*/ 52 w 65"/>
                <a:gd name="T17" fmla="*/ 3 h 21"/>
                <a:gd name="T18" fmla="*/ 59 w 65"/>
                <a:gd name="T19" fmla="*/ 10 h 21"/>
                <a:gd name="T20" fmla="*/ 65 w 65"/>
                <a:gd name="T21" fmla="*/ 21 h 21"/>
                <a:gd name="T22" fmla="*/ 0 w 65"/>
                <a:gd name="T23" fmla="*/ 21 h 21"/>
                <a:gd name="T24" fmla="*/ 5 w 65"/>
                <a:gd name="T25" fmla="*/ 10 h 21"/>
                <a:gd name="T26" fmla="*/ 12 w 65"/>
                <a:gd name="T27" fmla="*/ 3 h 21"/>
                <a:gd name="T28" fmla="*/ 18 w 65"/>
                <a:gd name="T29" fmla="*/ 0 h 21"/>
                <a:gd name="T30" fmla="*/ 21 w 65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1">
                  <a:moveTo>
                    <a:pt x="21" y="0"/>
                  </a:move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9" y="10"/>
                  </a:lnTo>
                  <a:lnTo>
                    <a:pt x="65" y="21"/>
                  </a:lnTo>
                  <a:lnTo>
                    <a:pt x="0" y="21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1" name="Freeform 21"/>
            <p:cNvSpPr>
              <a:spLocks/>
            </p:cNvSpPr>
            <p:nvPr/>
          </p:nvSpPr>
          <p:spPr bwMode="auto">
            <a:xfrm>
              <a:off x="5883275" y="2452688"/>
              <a:ext cx="128588" cy="73025"/>
            </a:xfrm>
            <a:custGeom>
              <a:avLst/>
              <a:gdLst>
                <a:gd name="T0" fmla="*/ 48 w 81"/>
                <a:gd name="T1" fmla="*/ 0 h 46"/>
                <a:gd name="T2" fmla="*/ 79 w 81"/>
                <a:gd name="T3" fmla="*/ 0 h 46"/>
                <a:gd name="T4" fmla="*/ 80 w 81"/>
                <a:gd name="T5" fmla="*/ 0 h 46"/>
                <a:gd name="T6" fmla="*/ 80 w 81"/>
                <a:gd name="T7" fmla="*/ 1 h 46"/>
                <a:gd name="T8" fmla="*/ 81 w 81"/>
                <a:gd name="T9" fmla="*/ 2 h 46"/>
                <a:gd name="T10" fmla="*/ 81 w 81"/>
                <a:gd name="T11" fmla="*/ 4 h 46"/>
                <a:gd name="T12" fmla="*/ 54 w 81"/>
                <a:gd name="T13" fmla="*/ 44 h 46"/>
                <a:gd name="T14" fmla="*/ 52 w 81"/>
                <a:gd name="T15" fmla="*/ 46 h 46"/>
                <a:gd name="T16" fmla="*/ 51 w 81"/>
                <a:gd name="T17" fmla="*/ 46 h 46"/>
                <a:gd name="T18" fmla="*/ 3 w 81"/>
                <a:gd name="T19" fmla="*/ 46 h 46"/>
                <a:gd name="T20" fmla="*/ 0 w 81"/>
                <a:gd name="T21" fmla="*/ 46 h 46"/>
                <a:gd name="T22" fmla="*/ 0 w 81"/>
                <a:gd name="T23" fmla="*/ 44 h 46"/>
                <a:gd name="T24" fmla="*/ 0 w 81"/>
                <a:gd name="T25" fmla="*/ 42 h 46"/>
                <a:gd name="T26" fmla="*/ 0 w 81"/>
                <a:gd name="T27" fmla="*/ 40 h 46"/>
                <a:gd name="T28" fmla="*/ 46 w 81"/>
                <a:gd name="T29" fmla="*/ 1 h 46"/>
                <a:gd name="T30" fmla="*/ 48 w 8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46">
                  <a:moveTo>
                    <a:pt x="48" y="0"/>
                  </a:moveTo>
                  <a:lnTo>
                    <a:pt x="79" y="0"/>
                  </a:lnTo>
                  <a:lnTo>
                    <a:pt x="80" y="0"/>
                  </a:lnTo>
                  <a:lnTo>
                    <a:pt x="80" y="1"/>
                  </a:lnTo>
                  <a:lnTo>
                    <a:pt x="81" y="2"/>
                  </a:lnTo>
                  <a:lnTo>
                    <a:pt x="81" y="4"/>
                  </a:lnTo>
                  <a:lnTo>
                    <a:pt x="54" y="44"/>
                  </a:lnTo>
                  <a:lnTo>
                    <a:pt x="52" y="46"/>
                  </a:lnTo>
                  <a:lnTo>
                    <a:pt x="51" y="46"/>
                  </a:lnTo>
                  <a:lnTo>
                    <a:pt x="3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2" name="Freeform 22"/>
            <p:cNvSpPr>
              <a:spLocks/>
            </p:cNvSpPr>
            <p:nvPr/>
          </p:nvSpPr>
          <p:spPr bwMode="auto">
            <a:xfrm>
              <a:off x="5895975" y="2536825"/>
              <a:ext cx="95250" cy="65088"/>
            </a:xfrm>
            <a:custGeom>
              <a:avLst/>
              <a:gdLst>
                <a:gd name="T0" fmla="*/ 3 w 60"/>
                <a:gd name="T1" fmla="*/ 0 h 41"/>
                <a:gd name="T2" fmla="*/ 35 w 60"/>
                <a:gd name="T3" fmla="*/ 0 h 41"/>
                <a:gd name="T4" fmla="*/ 38 w 60"/>
                <a:gd name="T5" fmla="*/ 0 h 41"/>
                <a:gd name="T6" fmla="*/ 38 w 60"/>
                <a:gd name="T7" fmla="*/ 2 h 41"/>
                <a:gd name="T8" fmla="*/ 59 w 60"/>
                <a:gd name="T9" fmla="*/ 37 h 41"/>
                <a:gd name="T10" fmla="*/ 60 w 60"/>
                <a:gd name="T11" fmla="*/ 38 h 41"/>
                <a:gd name="T12" fmla="*/ 59 w 60"/>
                <a:gd name="T13" fmla="*/ 40 h 41"/>
                <a:gd name="T14" fmla="*/ 59 w 60"/>
                <a:gd name="T15" fmla="*/ 41 h 41"/>
                <a:gd name="T16" fmla="*/ 57 w 60"/>
                <a:gd name="T17" fmla="*/ 41 h 41"/>
                <a:gd name="T18" fmla="*/ 39 w 60"/>
                <a:gd name="T19" fmla="*/ 41 h 41"/>
                <a:gd name="T20" fmla="*/ 37 w 60"/>
                <a:gd name="T21" fmla="*/ 40 h 41"/>
                <a:gd name="T22" fmla="*/ 1 w 60"/>
                <a:gd name="T23" fmla="*/ 4 h 41"/>
                <a:gd name="T24" fmla="*/ 0 w 60"/>
                <a:gd name="T25" fmla="*/ 3 h 41"/>
                <a:gd name="T26" fmla="*/ 0 w 60"/>
                <a:gd name="T27" fmla="*/ 2 h 41"/>
                <a:gd name="T28" fmla="*/ 1 w 60"/>
                <a:gd name="T29" fmla="*/ 0 h 41"/>
                <a:gd name="T30" fmla="*/ 3 w 60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41">
                  <a:moveTo>
                    <a:pt x="3" y="0"/>
                  </a:moveTo>
                  <a:lnTo>
                    <a:pt x="35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59" y="37"/>
                  </a:lnTo>
                  <a:lnTo>
                    <a:pt x="60" y="38"/>
                  </a:lnTo>
                  <a:lnTo>
                    <a:pt x="59" y="40"/>
                  </a:lnTo>
                  <a:lnTo>
                    <a:pt x="59" y="41"/>
                  </a:lnTo>
                  <a:lnTo>
                    <a:pt x="57" y="41"/>
                  </a:lnTo>
                  <a:lnTo>
                    <a:pt x="39" y="41"/>
                  </a:lnTo>
                  <a:lnTo>
                    <a:pt x="37" y="40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3" name="Freeform 23"/>
            <p:cNvSpPr>
              <a:spLocks/>
            </p:cNvSpPr>
            <p:nvPr/>
          </p:nvSpPr>
          <p:spPr bwMode="auto">
            <a:xfrm>
              <a:off x="5419725" y="2509838"/>
              <a:ext cx="577850" cy="174625"/>
            </a:xfrm>
            <a:custGeom>
              <a:avLst/>
              <a:gdLst>
                <a:gd name="T0" fmla="*/ 113 w 364"/>
                <a:gd name="T1" fmla="*/ 0 h 110"/>
                <a:gd name="T2" fmla="*/ 361 w 364"/>
                <a:gd name="T3" fmla="*/ 0 h 110"/>
                <a:gd name="T4" fmla="*/ 363 w 364"/>
                <a:gd name="T5" fmla="*/ 0 h 110"/>
                <a:gd name="T6" fmla="*/ 364 w 364"/>
                <a:gd name="T7" fmla="*/ 2 h 110"/>
                <a:gd name="T8" fmla="*/ 364 w 364"/>
                <a:gd name="T9" fmla="*/ 3 h 110"/>
                <a:gd name="T10" fmla="*/ 364 w 364"/>
                <a:gd name="T11" fmla="*/ 4 h 110"/>
                <a:gd name="T12" fmla="*/ 359 w 364"/>
                <a:gd name="T13" fmla="*/ 20 h 110"/>
                <a:gd name="T14" fmla="*/ 357 w 364"/>
                <a:gd name="T15" fmla="*/ 21 h 110"/>
                <a:gd name="T16" fmla="*/ 356 w 364"/>
                <a:gd name="T17" fmla="*/ 21 h 110"/>
                <a:gd name="T18" fmla="*/ 229 w 364"/>
                <a:gd name="T19" fmla="*/ 55 h 110"/>
                <a:gd name="T20" fmla="*/ 179 w 364"/>
                <a:gd name="T21" fmla="*/ 109 h 110"/>
                <a:gd name="T22" fmla="*/ 179 w 364"/>
                <a:gd name="T23" fmla="*/ 110 h 110"/>
                <a:gd name="T24" fmla="*/ 178 w 364"/>
                <a:gd name="T25" fmla="*/ 110 h 110"/>
                <a:gd name="T26" fmla="*/ 62 w 364"/>
                <a:gd name="T27" fmla="*/ 110 h 110"/>
                <a:gd name="T28" fmla="*/ 41 w 364"/>
                <a:gd name="T29" fmla="*/ 109 h 110"/>
                <a:gd name="T30" fmla="*/ 24 w 364"/>
                <a:gd name="T31" fmla="*/ 104 h 110"/>
                <a:gd name="T32" fmla="*/ 11 w 364"/>
                <a:gd name="T33" fmla="*/ 95 h 110"/>
                <a:gd name="T34" fmla="*/ 3 w 364"/>
                <a:gd name="T35" fmla="*/ 83 h 110"/>
                <a:gd name="T36" fmla="*/ 0 w 364"/>
                <a:gd name="T37" fmla="*/ 68 h 110"/>
                <a:gd name="T38" fmla="*/ 3 w 364"/>
                <a:gd name="T39" fmla="*/ 55 h 110"/>
                <a:gd name="T40" fmla="*/ 9 w 364"/>
                <a:gd name="T41" fmla="*/ 42 h 110"/>
                <a:gd name="T42" fmla="*/ 22 w 364"/>
                <a:gd name="T43" fmla="*/ 29 h 110"/>
                <a:gd name="T44" fmla="*/ 38 w 364"/>
                <a:gd name="T45" fmla="*/ 17 h 110"/>
                <a:gd name="T46" fmla="*/ 59 w 364"/>
                <a:gd name="T47" fmla="*/ 8 h 110"/>
                <a:gd name="T48" fmla="*/ 84 w 364"/>
                <a:gd name="T49" fmla="*/ 3 h 110"/>
                <a:gd name="T50" fmla="*/ 113 w 364"/>
                <a:gd name="T5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4" h="110">
                  <a:moveTo>
                    <a:pt x="113" y="0"/>
                  </a:moveTo>
                  <a:lnTo>
                    <a:pt x="361" y="0"/>
                  </a:lnTo>
                  <a:lnTo>
                    <a:pt x="363" y="0"/>
                  </a:lnTo>
                  <a:lnTo>
                    <a:pt x="364" y="2"/>
                  </a:lnTo>
                  <a:lnTo>
                    <a:pt x="364" y="3"/>
                  </a:lnTo>
                  <a:lnTo>
                    <a:pt x="364" y="4"/>
                  </a:lnTo>
                  <a:lnTo>
                    <a:pt x="359" y="20"/>
                  </a:lnTo>
                  <a:lnTo>
                    <a:pt x="357" y="21"/>
                  </a:lnTo>
                  <a:lnTo>
                    <a:pt x="356" y="21"/>
                  </a:lnTo>
                  <a:lnTo>
                    <a:pt x="229" y="55"/>
                  </a:lnTo>
                  <a:lnTo>
                    <a:pt x="179" y="109"/>
                  </a:lnTo>
                  <a:lnTo>
                    <a:pt x="179" y="110"/>
                  </a:lnTo>
                  <a:lnTo>
                    <a:pt x="178" y="110"/>
                  </a:lnTo>
                  <a:lnTo>
                    <a:pt x="62" y="110"/>
                  </a:lnTo>
                  <a:lnTo>
                    <a:pt x="41" y="109"/>
                  </a:lnTo>
                  <a:lnTo>
                    <a:pt x="24" y="104"/>
                  </a:lnTo>
                  <a:lnTo>
                    <a:pt x="11" y="95"/>
                  </a:lnTo>
                  <a:lnTo>
                    <a:pt x="3" y="83"/>
                  </a:lnTo>
                  <a:lnTo>
                    <a:pt x="0" y="68"/>
                  </a:lnTo>
                  <a:lnTo>
                    <a:pt x="3" y="55"/>
                  </a:lnTo>
                  <a:lnTo>
                    <a:pt x="9" y="42"/>
                  </a:lnTo>
                  <a:lnTo>
                    <a:pt x="22" y="29"/>
                  </a:lnTo>
                  <a:lnTo>
                    <a:pt x="38" y="17"/>
                  </a:lnTo>
                  <a:lnTo>
                    <a:pt x="59" y="8"/>
                  </a:lnTo>
                  <a:lnTo>
                    <a:pt x="84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4" name="Freeform 24"/>
            <p:cNvSpPr>
              <a:spLocks/>
            </p:cNvSpPr>
            <p:nvPr/>
          </p:nvSpPr>
          <p:spPr bwMode="auto">
            <a:xfrm>
              <a:off x="5440363" y="2530475"/>
              <a:ext cx="153988" cy="103188"/>
            </a:xfrm>
            <a:custGeom>
              <a:avLst/>
              <a:gdLst>
                <a:gd name="T0" fmla="*/ 94 w 97"/>
                <a:gd name="T1" fmla="*/ 0 h 65"/>
                <a:gd name="T2" fmla="*/ 97 w 97"/>
                <a:gd name="T3" fmla="*/ 0 h 65"/>
                <a:gd name="T4" fmla="*/ 97 w 97"/>
                <a:gd name="T5" fmla="*/ 3 h 65"/>
                <a:gd name="T6" fmla="*/ 97 w 97"/>
                <a:gd name="T7" fmla="*/ 45 h 65"/>
                <a:gd name="T8" fmla="*/ 97 w 97"/>
                <a:gd name="T9" fmla="*/ 46 h 65"/>
                <a:gd name="T10" fmla="*/ 96 w 97"/>
                <a:gd name="T11" fmla="*/ 48 h 65"/>
                <a:gd name="T12" fmla="*/ 56 w 97"/>
                <a:gd name="T13" fmla="*/ 63 h 65"/>
                <a:gd name="T14" fmla="*/ 55 w 97"/>
                <a:gd name="T15" fmla="*/ 65 h 65"/>
                <a:gd name="T16" fmla="*/ 3 w 97"/>
                <a:gd name="T17" fmla="*/ 65 h 65"/>
                <a:gd name="T18" fmla="*/ 2 w 97"/>
                <a:gd name="T19" fmla="*/ 63 h 65"/>
                <a:gd name="T20" fmla="*/ 0 w 97"/>
                <a:gd name="T21" fmla="*/ 63 h 65"/>
                <a:gd name="T22" fmla="*/ 0 w 97"/>
                <a:gd name="T23" fmla="*/ 62 h 65"/>
                <a:gd name="T24" fmla="*/ 0 w 97"/>
                <a:gd name="T25" fmla="*/ 61 h 65"/>
                <a:gd name="T26" fmla="*/ 0 w 97"/>
                <a:gd name="T27" fmla="*/ 58 h 65"/>
                <a:gd name="T28" fmla="*/ 3 w 97"/>
                <a:gd name="T29" fmla="*/ 50 h 65"/>
                <a:gd name="T30" fmla="*/ 8 w 97"/>
                <a:gd name="T31" fmla="*/ 41 h 65"/>
                <a:gd name="T32" fmla="*/ 16 w 97"/>
                <a:gd name="T33" fmla="*/ 31 h 65"/>
                <a:gd name="T34" fmla="*/ 25 w 97"/>
                <a:gd name="T35" fmla="*/ 21 h 65"/>
                <a:gd name="T36" fmla="*/ 37 w 97"/>
                <a:gd name="T37" fmla="*/ 14 h 65"/>
                <a:gd name="T38" fmla="*/ 53 w 97"/>
                <a:gd name="T39" fmla="*/ 7 h 65"/>
                <a:gd name="T40" fmla="*/ 71 w 97"/>
                <a:gd name="T41" fmla="*/ 2 h 65"/>
                <a:gd name="T42" fmla="*/ 94 w 97"/>
                <a:gd name="T4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65">
                  <a:moveTo>
                    <a:pt x="94" y="0"/>
                  </a:moveTo>
                  <a:lnTo>
                    <a:pt x="97" y="0"/>
                  </a:lnTo>
                  <a:lnTo>
                    <a:pt x="97" y="3"/>
                  </a:lnTo>
                  <a:lnTo>
                    <a:pt x="97" y="45"/>
                  </a:lnTo>
                  <a:lnTo>
                    <a:pt x="97" y="46"/>
                  </a:lnTo>
                  <a:lnTo>
                    <a:pt x="96" y="48"/>
                  </a:lnTo>
                  <a:lnTo>
                    <a:pt x="56" y="63"/>
                  </a:lnTo>
                  <a:lnTo>
                    <a:pt x="55" y="65"/>
                  </a:lnTo>
                  <a:lnTo>
                    <a:pt x="3" y="65"/>
                  </a:lnTo>
                  <a:lnTo>
                    <a:pt x="2" y="63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3" y="50"/>
                  </a:lnTo>
                  <a:lnTo>
                    <a:pt x="8" y="41"/>
                  </a:lnTo>
                  <a:lnTo>
                    <a:pt x="16" y="31"/>
                  </a:lnTo>
                  <a:lnTo>
                    <a:pt x="25" y="21"/>
                  </a:lnTo>
                  <a:lnTo>
                    <a:pt x="37" y="14"/>
                  </a:lnTo>
                  <a:lnTo>
                    <a:pt x="53" y="7"/>
                  </a:lnTo>
                  <a:lnTo>
                    <a:pt x="71" y="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5" name="Freeform 25"/>
            <p:cNvSpPr>
              <a:spLocks/>
            </p:cNvSpPr>
            <p:nvPr/>
          </p:nvSpPr>
          <p:spPr bwMode="auto">
            <a:xfrm>
              <a:off x="5643563" y="2560638"/>
              <a:ext cx="76200" cy="74613"/>
            </a:xfrm>
            <a:custGeom>
              <a:avLst/>
              <a:gdLst>
                <a:gd name="T0" fmla="*/ 16 w 48"/>
                <a:gd name="T1" fmla="*/ 0 h 47"/>
                <a:gd name="T2" fmla="*/ 33 w 48"/>
                <a:gd name="T3" fmla="*/ 0 h 47"/>
                <a:gd name="T4" fmla="*/ 33 w 48"/>
                <a:gd name="T5" fmla="*/ 16 h 47"/>
                <a:gd name="T6" fmla="*/ 48 w 48"/>
                <a:gd name="T7" fmla="*/ 16 h 47"/>
                <a:gd name="T8" fmla="*/ 48 w 48"/>
                <a:gd name="T9" fmla="*/ 31 h 47"/>
                <a:gd name="T10" fmla="*/ 33 w 48"/>
                <a:gd name="T11" fmla="*/ 31 h 47"/>
                <a:gd name="T12" fmla="*/ 33 w 48"/>
                <a:gd name="T13" fmla="*/ 47 h 47"/>
                <a:gd name="T14" fmla="*/ 16 w 48"/>
                <a:gd name="T15" fmla="*/ 47 h 47"/>
                <a:gd name="T16" fmla="*/ 16 w 48"/>
                <a:gd name="T17" fmla="*/ 31 h 47"/>
                <a:gd name="T18" fmla="*/ 0 w 48"/>
                <a:gd name="T19" fmla="*/ 31 h 47"/>
                <a:gd name="T20" fmla="*/ 0 w 48"/>
                <a:gd name="T21" fmla="*/ 16 h 47"/>
                <a:gd name="T22" fmla="*/ 16 w 48"/>
                <a:gd name="T23" fmla="*/ 16 h 47"/>
                <a:gd name="T24" fmla="*/ 16 w 48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7">
                  <a:moveTo>
                    <a:pt x="16" y="0"/>
                  </a:moveTo>
                  <a:lnTo>
                    <a:pt x="33" y="0"/>
                  </a:lnTo>
                  <a:lnTo>
                    <a:pt x="33" y="16"/>
                  </a:lnTo>
                  <a:lnTo>
                    <a:pt x="48" y="16"/>
                  </a:lnTo>
                  <a:lnTo>
                    <a:pt x="48" y="31"/>
                  </a:lnTo>
                  <a:lnTo>
                    <a:pt x="33" y="31"/>
                  </a:lnTo>
                  <a:lnTo>
                    <a:pt x="33" y="47"/>
                  </a:lnTo>
                  <a:lnTo>
                    <a:pt x="16" y="47"/>
                  </a:lnTo>
                  <a:lnTo>
                    <a:pt x="16" y="31"/>
                  </a:lnTo>
                  <a:lnTo>
                    <a:pt x="0" y="31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6" name="Freeform 26"/>
            <p:cNvSpPr>
              <a:spLocks/>
            </p:cNvSpPr>
            <p:nvPr/>
          </p:nvSpPr>
          <p:spPr bwMode="auto">
            <a:xfrm>
              <a:off x="2986088" y="3821113"/>
              <a:ext cx="139700" cy="277813"/>
            </a:xfrm>
            <a:custGeom>
              <a:avLst/>
              <a:gdLst>
                <a:gd name="T0" fmla="*/ 43 w 88"/>
                <a:gd name="T1" fmla="*/ 0 h 175"/>
                <a:gd name="T2" fmla="*/ 46 w 88"/>
                <a:gd name="T3" fmla="*/ 3 h 175"/>
                <a:gd name="T4" fmla="*/ 51 w 88"/>
                <a:gd name="T5" fmla="*/ 11 h 175"/>
                <a:gd name="T6" fmla="*/ 58 w 88"/>
                <a:gd name="T7" fmla="*/ 23 h 175"/>
                <a:gd name="T8" fmla="*/ 66 w 88"/>
                <a:gd name="T9" fmla="*/ 38 h 175"/>
                <a:gd name="T10" fmla="*/ 73 w 88"/>
                <a:gd name="T11" fmla="*/ 55 h 175"/>
                <a:gd name="T12" fmla="*/ 81 w 88"/>
                <a:gd name="T13" fmla="*/ 75 h 175"/>
                <a:gd name="T14" fmla="*/ 87 w 88"/>
                <a:gd name="T15" fmla="*/ 95 h 175"/>
                <a:gd name="T16" fmla="*/ 88 w 88"/>
                <a:gd name="T17" fmla="*/ 114 h 175"/>
                <a:gd name="T18" fmla="*/ 87 w 88"/>
                <a:gd name="T19" fmla="*/ 133 h 175"/>
                <a:gd name="T20" fmla="*/ 81 w 88"/>
                <a:gd name="T21" fmla="*/ 146 h 175"/>
                <a:gd name="T22" fmla="*/ 73 w 88"/>
                <a:gd name="T23" fmla="*/ 156 h 175"/>
                <a:gd name="T24" fmla="*/ 66 w 88"/>
                <a:gd name="T25" fmla="*/ 164 h 175"/>
                <a:gd name="T26" fmla="*/ 58 w 88"/>
                <a:gd name="T27" fmla="*/ 169 h 175"/>
                <a:gd name="T28" fmla="*/ 51 w 88"/>
                <a:gd name="T29" fmla="*/ 172 h 175"/>
                <a:gd name="T30" fmla="*/ 46 w 88"/>
                <a:gd name="T31" fmla="*/ 175 h 175"/>
                <a:gd name="T32" fmla="*/ 43 w 88"/>
                <a:gd name="T33" fmla="*/ 175 h 175"/>
                <a:gd name="T34" fmla="*/ 42 w 88"/>
                <a:gd name="T35" fmla="*/ 175 h 175"/>
                <a:gd name="T36" fmla="*/ 37 w 88"/>
                <a:gd name="T37" fmla="*/ 172 h 175"/>
                <a:gd name="T38" fmla="*/ 30 w 88"/>
                <a:gd name="T39" fmla="*/ 169 h 175"/>
                <a:gd name="T40" fmla="*/ 22 w 88"/>
                <a:gd name="T41" fmla="*/ 164 h 175"/>
                <a:gd name="T42" fmla="*/ 13 w 88"/>
                <a:gd name="T43" fmla="*/ 156 h 175"/>
                <a:gd name="T44" fmla="*/ 7 w 88"/>
                <a:gd name="T45" fmla="*/ 146 h 175"/>
                <a:gd name="T46" fmla="*/ 1 w 88"/>
                <a:gd name="T47" fmla="*/ 133 h 175"/>
                <a:gd name="T48" fmla="*/ 0 w 88"/>
                <a:gd name="T49" fmla="*/ 114 h 175"/>
                <a:gd name="T50" fmla="*/ 1 w 88"/>
                <a:gd name="T51" fmla="*/ 95 h 175"/>
                <a:gd name="T52" fmla="*/ 7 w 88"/>
                <a:gd name="T53" fmla="*/ 75 h 175"/>
                <a:gd name="T54" fmla="*/ 13 w 88"/>
                <a:gd name="T55" fmla="*/ 55 h 175"/>
                <a:gd name="T56" fmla="*/ 22 w 88"/>
                <a:gd name="T57" fmla="*/ 38 h 175"/>
                <a:gd name="T58" fmla="*/ 30 w 88"/>
                <a:gd name="T59" fmla="*/ 23 h 175"/>
                <a:gd name="T60" fmla="*/ 37 w 88"/>
                <a:gd name="T61" fmla="*/ 11 h 175"/>
                <a:gd name="T62" fmla="*/ 42 w 88"/>
                <a:gd name="T63" fmla="*/ 3 h 175"/>
                <a:gd name="T64" fmla="*/ 43 w 88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175">
                  <a:moveTo>
                    <a:pt x="43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8" y="23"/>
                  </a:lnTo>
                  <a:lnTo>
                    <a:pt x="66" y="38"/>
                  </a:lnTo>
                  <a:lnTo>
                    <a:pt x="73" y="55"/>
                  </a:lnTo>
                  <a:lnTo>
                    <a:pt x="81" y="75"/>
                  </a:lnTo>
                  <a:lnTo>
                    <a:pt x="87" y="95"/>
                  </a:lnTo>
                  <a:lnTo>
                    <a:pt x="88" y="114"/>
                  </a:lnTo>
                  <a:lnTo>
                    <a:pt x="87" y="133"/>
                  </a:lnTo>
                  <a:lnTo>
                    <a:pt x="81" y="146"/>
                  </a:lnTo>
                  <a:lnTo>
                    <a:pt x="73" y="156"/>
                  </a:lnTo>
                  <a:lnTo>
                    <a:pt x="66" y="164"/>
                  </a:lnTo>
                  <a:lnTo>
                    <a:pt x="58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3" y="175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0" y="169"/>
                  </a:lnTo>
                  <a:lnTo>
                    <a:pt x="22" y="164"/>
                  </a:lnTo>
                  <a:lnTo>
                    <a:pt x="13" y="156"/>
                  </a:lnTo>
                  <a:lnTo>
                    <a:pt x="7" y="146"/>
                  </a:lnTo>
                  <a:lnTo>
                    <a:pt x="1" y="133"/>
                  </a:lnTo>
                  <a:lnTo>
                    <a:pt x="0" y="114"/>
                  </a:lnTo>
                  <a:lnTo>
                    <a:pt x="1" y="95"/>
                  </a:lnTo>
                  <a:lnTo>
                    <a:pt x="7" y="75"/>
                  </a:lnTo>
                  <a:lnTo>
                    <a:pt x="13" y="55"/>
                  </a:lnTo>
                  <a:lnTo>
                    <a:pt x="22" y="38"/>
                  </a:lnTo>
                  <a:lnTo>
                    <a:pt x="30" y="23"/>
                  </a:lnTo>
                  <a:lnTo>
                    <a:pt x="37" y="11"/>
                  </a:lnTo>
                  <a:lnTo>
                    <a:pt x="42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7" name="Freeform 27"/>
            <p:cNvSpPr>
              <a:spLocks/>
            </p:cNvSpPr>
            <p:nvPr/>
          </p:nvSpPr>
          <p:spPr bwMode="auto">
            <a:xfrm>
              <a:off x="3048000" y="4002088"/>
              <a:ext cx="15875" cy="220663"/>
            </a:xfrm>
            <a:custGeom>
              <a:avLst/>
              <a:gdLst>
                <a:gd name="T0" fmla="*/ 4 w 10"/>
                <a:gd name="T1" fmla="*/ 0 h 139"/>
                <a:gd name="T2" fmla="*/ 7 w 10"/>
                <a:gd name="T3" fmla="*/ 2 h 139"/>
                <a:gd name="T4" fmla="*/ 8 w 10"/>
                <a:gd name="T5" fmla="*/ 3 h 139"/>
                <a:gd name="T6" fmla="*/ 10 w 10"/>
                <a:gd name="T7" fmla="*/ 4 h 139"/>
                <a:gd name="T8" fmla="*/ 10 w 10"/>
                <a:gd name="T9" fmla="*/ 135 h 139"/>
                <a:gd name="T10" fmla="*/ 8 w 10"/>
                <a:gd name="T11" fmla="*/ 136 h 139"/>
                <a:gd name="T12" fmla="*/ 7 w 10"/>
                <a:gd name="T13" fmla="*/ 138 h 139"/>
                <a:gd name="T14" fmla="*/ 4 w 10"/>
                <a:gd name="T15" fmla="*/ 139 h 139"/>
                <a:gd name="T16" fmla="*/ 3 w 10"/>
                <a:gd name="T17" fmla="*/ 138 h 139"/>
                <a:gd name="T18" fmla="*/ 2 w 10"/>
                <a:gd name="T19" fmla="*/ 136 h 139"/>
                <a:gd name="T20" fmla="*/ 0 w 10"/>
                <a:gd name="T21" fmla="*/ 135 h 139"/>
                <a:gd name="T22" fmla="*/ 0 w 10"/>
                <a:gd name="T23" fmla="*/ 4 h 139"/>
                <a:gd name="T24" fmla="*/ 2 w 10"/>
                <a:gd name="T25" fmla="*/ 3 h 139"/>
                <a:gd name="T26" fmla="*/ 3 w 10"/>
                <a:gd name="T27" fmla="*/ 2 h 139"/>
                <a:gd name="T28" fmla="*/ 4 w 10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0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3" y="138"/>
                  </a:lnTo>
                  <a:lnTo>
                    <a:pt x="2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8" name="Freeform 28"/>
            <p:cNvSpPr>
              <a:spLocks/>
            </p:cNvSpPr>
            <p:nvPr/>
          </p:nvSpPr>
          <p:spPr bwMode="auto">
            <a:xfrm>
              <a:off x="2786063" y="3821113"/>
              <a:ext cx="142875" cy="277813"/>
            </a:xfrm>
            <a:custGeom>
              <a:avLst/>
              <a:gdLst>
                <a:gd name="T0" fmla="*/ 45 w 90"/>
                <a:gd name="T1" fmla="*/ 0 h 175"/>
                <a:gd name="T2" fmla="*/ 46 w 90"/>
                <a:gd name="T3" fmla="*/ 3 h 175"/>
                <a:gd name="T4" fmla="*/ 52 w 90"/>
                <a:gd name="T5" fmla="*/ 11 h 175"/>
                <a:gd name="T6" fmla="*/ 59 w 90"/>
                <a:gd name="T7" fmla="*/ 23 h 175"/>
                <a:gd name="T8" fmla="*/ 67 w 90"/>
                <a:gd name="T9" fmla="*/ 38 h 175"/>
                <a:gd name="T10" fmla="*/ 75 w 90"/>
                <a:gd name="T11" fmla="*/ 55 h 175"/>
                <a:gd name="T12" fmla="*/ 82 w 90"/>
                <a:gd name="T13" fmla="*/ 75 h 175"/>
                <a:gd name="T14" fmla="*/ 87 w 90"/>
                <a:gd name="T15" fmla="*/ 95 h 175"/>
                <a:gd name="T16" fmla="*/ 90 w 90"/>
                <a:gd name="T17" fmla="*/ 114 h 175"/>
                <a:gd name="T18" fmla="*/ 87 w 90"/>
                <a:gd name="T19" fmla="*/ 133 h 175"/>
                <a:gd name="T20" fmla="*/ 82 w 90"/>
                <a:gd name="T21" fmla="*/ 146 h 175"/>
                <a:gd name="T22" fmla="*/ 75 w 90"/>
                <a:gd name="T23" fmla="*/ 156 h 175"/>
                <a:gd name="T24" fmla="*/ 67 w 90"/>
                <a:gd name="T25" fmla="*/ 164 h 175"/>
                <a:gd name="T26" fmla="*/ 59 w 90"/>
                <a:gd name="T27" fmla="*/ 169 h 175"/>
                <a:gd name="T28" fmla="*/ 52 w 90"/>
                <a:gd name="T29" fmla="*/ 172 h 175"/>
                <a:gd name="T30" fmla="*/ 46 w 90"/>
                <a:gd name="T31" fmla="*/ 175 h 175"/>
                <a:gd name="T32" fmla="*/ 45 w 90"/>
                <a:gd name="T33" fmla="*/ 175 h 175"/>
                <a:gd name="T34" fmla="*/ 44 w 90"/>
                <a:gd name="T35" fmla="*/ 175 h 175"/>
                <a:gd name="T36" fmla="*/ 38 w 90"/>
                <a:gd name="T37" fmla="*/ 172 h 175"/>
                <a:gd name="T38" fmla="*/ 31 w 90"/>
                <a:gd name="T39" fmla="*/ 169 h 175"/>
                <a:gd name="T40" fmla="*/ 23 w 90"/>
                <a:gd name="T41" fmla="*/ 164 h 175"/>
                <a:gd name="T42" fmla="*/ 15 w 90"/>
                <a:gd name="T43" fmla="*/ 156 h 175"/>
                <a:gd name="T44" fmla="*/ 8 w 90"/>
                <a:gd name="T45" fmla="*/ 146 h 175"/>
                <a:gd name="T46" fmla="*/ 3 w 90"/>
                <a:gd name="T47" fmla="*/ 133 h 175"/>
                <a:gd name="T48" fmla="*/ 0 w 90"/>
                <a:gd name="T49" fmla="*/ 114 h 175"/>
                <a:gd name="T50" fmla="*/ 3 w 90"/>
                <a:gd name="T51" fmla="*/ 95 h 175"/>
                <a:gd name="T52" fmla="*/ 8 w 90"/>
                <a:gd name="T53" fmla="*/ 75 h 175"/>
                <a:gd name="T54" fmla="*/ 15 w 90"/>
                <a:gd name="T55" fmla="*/ 55 h 175"/>
                <a:gd name="T56" fmla="*/ 23 w 90"/>
                <a:gd name="T57" fmla="*/ 38 h 175"/>
                <a:gd name="T58" fmla="*/ 31 w 90"/>
                <a:gd name="T59" fmla="*/ 23 h 175"/>
                <a:gd name="T60" fmla="*/ 38 w 90"/>
                <a:gd name="T61" fmla="*/ 11 h 175"/>
                <a:gd name="T62" fmla="*/ 44 w 90"/>
                <a:gd name="T63" fmla="*/ 3 h 175"/>
                <a:gd name="T64" fmla="*/ 45 w 90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175">
                  <a:moveTo>
                    <a:pt x="45" y="0"/>
                  </a:moveTo>
                  <a:lnTo>
                    <a:pt x="46" y="3"/>
                  </a:lnTo>
                  <a:lnTo>
                    <a:pt x="52" y="11"/>
                  </a:lnTo>
                  <a:lnTo>
                    <a:pt x="59" y="23"/>
                  </a:lnTo>
                  <a:lnTo>
                    <a:pt x="67" y="38"/>
                  </a:lnTo>
                  <a:lnTo>
                    <a:pt x="75" y="55"/>
                  </a:lnTo>
                  <a:lnTo>
                    <a:pt x="82" y="75"/>
                  </a:lnTo>
                  <a:lnTo>
                    <a:pt x="87" y="95"/>
                  </a:lnTo>
                  <a:lnTo>
                    <a:pt x="90" y="114"/>
                  </a:lnTo>
                  <a:lnTo>
                    <a:pt x="87" y="133"/>
                  </a:lnTo>
                  <a:lnTo>
                    <a:pt x="82" y="146"/>
                  </a:lnTo>
                  <a:lnTo>
                    <a:pt x="75" y="156"/>
                  </a:lnTo>
                  <a:lnTo>
                    <a:pt x="67" y="164"/>
                  </a:lnTo>
                  <a:lnTo>
                    <a:pt x="59" y="169"/>
                  </a:lnTo>
                  <a:lnTo>
                    <a:pt x="52" y="172"/>
                  </a:lnTo>
                  <a:lnTo>
                    <a:pt x="46" y="175"/>
                  </a:lnTo>
                  <a:lnTo>
                    <a:pt x="45" y="175"/>
                  </a:lnTo>
                  <a:lnTo>
                    <a:pt x="44" y="175"/>
                  </a:lnTo>
                  <a:lnTo>
                    <a:pt x="38" y="172"/>
                  </a:lnTo>
                  <a:lnTo>
                    <a:pt x="31" y="169"/>
                  </a:lnTo>
                  <a:lnTo>
                    <a:pt x="23" y="164"/>
                  </a:lnTo>
                  <a:lnTo>
                    <a:pt x="15" y="156"/>
                  </a:lnTo>
                  <a:lnTo>
                    <a:pt x="8" y="146"/>
                  </a:lnTo>
                  <a:lnTo>
                    <a:pt x="3" y="133"/>
                  </a:lnTo>
                  <a:lnTo>
                    <a:pt x="0" y="114"/>
                  </a:lnTo>
                  <a:lnTo>
                    <a:pt x="3" y="95"/>
                  </a:lnTo>
                  <a:lnTo>
                    <a:pt x="8" y="75"/>
                  </a:lnTo>
                  <a:lnTo>
                    <a:pt x="15" y="55"/>
                  </a:lnTo>
                  <a:lnTo>
                    <a:pt x="23" y="38"/>
                  </a:lnTo>
                  <a:lnTo>
                    <a:pt x="31" y="23"/>
                  </a:lnTo>
                  <a:lnTo>
                    <a:pt x="38" y="11"/>
                  </a:lnTo>
                  <a:lnTo>
                    <a:pt x="4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9" name="Freeform 29"/>
            <p:cNvSpPr>
              <a:spLocks/>
            </p:cNvSpPr>
            <p:nvPr/>
          </p:nvSpPr>
          <p:spPr bwMode="auto">
            <a:xfrm>
              <a:off x="285115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7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7 w 8"/>
                <a:gd name="T13" fmla="*/ 138 h 139"/>
                <a:gd name="T14" fmla="*/ 4 w 8"/>
                <a:gd name="T15" fmla="*/ 139 h 139"/>
                <a:gd name="T16" fmla="*/ 1 w 8"/>
                <a:gd name="T17" fmla="*/ 138 h 139"/>
                <a:gd name="T18" fmla="*/ 0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0 w 8"/>
                <a:gd name="T25" fmla="*/ 3 h 139"/>
                <a:gd name="T26" fmla="*/ 1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1" y="138"/>
                  </a:lnTo>
                  <a:lnTo>
                    <a:pt x="0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0" name="Freeform 30"/>
            <p:cNvSpPr>
              <a:spLocks/>
            </p:cNvSpPr>
            <p:nvPr/>
          </p:nvSpPr>
          <p:spPr bwMode="auto">
            <a:xfrm>
              <a:off x="6218238" y="3821113"/>
              <a:ext cx="139700" cy="277813"/>
            </a:xfrm>
            <a:custGeom>
              <a:avLst/>
              <a:gdLst>
                <a:gd name="T0" fmla="*/ 43 w 88"/>
                <a:gd name="T1" fmla="*/ 0 h 175"/>
                <a:gd name="T2" fmla="*/ 46 w 88"/>
                <a:gd name="T3" fmla="*/ 3 h 175"/>
                <a:gd name="T4" fmla="*/ 51 w 88"/>
                <a:gd name="T5" fmla="*/ 11 h 175"/>
                <a:gd name="T6" fmla="*/ 57 w 88"/>
                <a:gd name="T7" fmla="*/ 23 h 175"/>
                <a:gd name="T8" fmla="*/ 65 w 88"/>
                <a:gd name="T9" fmla="*/ 38 h 175"/>
                <a:gd name="T10" fmla="*/ 73 w 88"/>
                <a:gd name="T11" fmla="*/ 55 h 175"/>
                <a:gd name="T12" fmla="*/ 81 w 88"/>
                <a:gd name="T13" fmla="*/ 75 h 175"/>
                <a:gd name="T14" fmla="*/ 86 w 88"/>
                <a:gd name="T15" fmla="*/ 95 h 175"/>
                <a:gd name="T16" fmla="*/ 88 w 88"/>
                <a:gd name="T17" fmla="*/ 114 h 175"/>
                <a:gd name="T18" fmla="*/ 86 w 88"/>
                <a:gd name="T19" fmla="*/ 133 h 175"/>
                <a:gd name="T20" fmla="*/ 81 w 88"/>
                <a:gd name="T21" fmla="*/ 146 h 175"/>
                <a:gd name="T22" fmla="*/ 73 w 88"/>
                <a:gd name="T23" fmla="*/ 156 h 175"/>
                <a:gd name="T24" fmla="*/ 65 w 88"/>
                <a:gd name="T25" fmla="*/ 164 h 175"/>
                <a:gd name="T26" fmla="*/ 57 w 88"/>
                <a:gd name="T27" fmla="*/ 169 h 175"/>
                <a:gd name="T28" fmla="*/ 51 w 88"/>
                <a:gd name="T29" fmla="*/ 172 h 175"/>
                <a:gd name="T30" fmla="*/ 46 w 88"/>
                <a:gd name="T31" fmla="*/ 175 h 175"/>
                <a:gd name="T32" fmla="*/ 43 w 88"/>
                <a:gd name="T33" fmla="*/ 175 h 175"/>
                <a:gd name="T34" fmla="*/ 42 w 88"/>
                <a:gd name="T35" fmla="*/ 175 h 175"/>
                <a:gd name="T36" fmla="*/ 36 w 88"/>
                <a:gd name="T37" fmla="*/ 172 h 175"/>
                <a:gd name="T38" fmla="*/ 30 w 88"/>
                <a:gd name="T39" fmla="*/ 169 h 175"/>
                <a:gd name="T40" fmla="*/ 21 w 88"/>
                <a:gd name="T41" fmla="*/ 164 h 175"/>
                <a:gd name="T42" fmla="*/ 13 w 88"/>
                <a:gd name="T43" fmla="*/ 156 h 175"/>
                <a:gd name="T44" fmla="*/ 6 w 88"/>
                <a:gd name="T45" fmla="*/ 146 h 175"/>
                <a:gd name="T46" fmla="*/ 1 w 88"/>
                <a:gd name="T47" fmla="*/ 133 h 175"/>
                <a:gd name="T48" fmla="*/ 0 w 88"/>
                <a:gd name="T49" fmla="*/ 114 h 175"/>
                <a:gd name="T50" fmla="*/ 1 w 88"/>
                <a:gd name="T51" fmla="*/ 95 h 175"/>
                <a:gd name="T52" fmla="*/ 6 w 88"/>
                <a:gd name="T53" fmla="*/ 75 h 175"/>
                <a:gd name="T54" fmla="*/ 13 w 88"/>
                <a:gd name="T55" fmla="*/ 55 h 175"/>
                <a:gd name="T56" fmla="*/ 21 w 88"/>
                <a:gd name="T57" fmla="*/ 38 h 175"/>
                <a:gd name="T58" fmla="*/ 30 w 88"/>
                <a:gd name="T59" fmla="*/ 23 h 175"/>
                <a:gd name="T60" fmla="*/ 36 w 88"/>
                <a:gd name="T61" fmla="*/ 11 h 175"/>
                <a:gd name="T62" fmla="*/ 42 w 88"/>
                <a:gd name="T63" fmla="*/ 3 h 175"/>
                <a:gd name="T64" fmla="*/ 43 w 88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175">
                  <a:moveTo>
                    <a:pt x="43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7" y="23"/>
                  </a:lnTo>
                  <a:lnTo>
                    <a:pt x="65" y="38"/>
                  </a:lnTo>
                  <a:lnTo>
                    <a:pt x="73" y="55"/>
                  </a:lnTo>
                  <a:lnTo>
                    <a:pt x="81" y="75"/>
                  </a:lnTo>
                  <a:lnTo>
                    <a:pt x="86" y="95"/>
                  </a:lnTo>
                  <a:lnTo>
                    <a:pt x="88" y="114"/>
                  </a:lnTo>
                  <a:lnTo>
                    <a:pt x="86" y="133"/>
                  </a:lnTo>
                  <a:lnTo>
                    <a:pt x="81" y="146"/>
                  </a:lnTo>
                  <a:lnTo>
                    <a:pt x="73" y="156"/>
                  </a:lnTo>
                  <a:lnTo>
                    <a:pt x="65" y="164"/>
                  </a:lnTo>
                  <a:lnTo>
                    <a:pt x="57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3" y="175"/>
                  </a:lnTo>
                  <a:lnTo>
                    <a:pt x="42" y="175"/>
                  </a:lnTo>
                  <a:lnTo>
                    <a:pt x="36" y="172"/>
                  </a:lnTo>
                  <a:lnTo>
                    <a:pt x="30" y="169"/>
                  </a:lnTo>
                  <a:lnTo>
                    <a:pt x="21" y="164"/>
                  </a:lnTo>
                  <a:lnTo>
                    <a:pt x="13" y="156"/>
                  </a:lnTo>
                  <a:lnTo>
                    <a:pt x="6" y="146"/>
                  </a:lnTo>
                  <a:lnTo>
                    <a:pt x="1" y="133"/>
                  </a:lnTo>
                  <a:lnTo>
                    <a:pt x="0" y="114"/>
                  </a:lnTo>
                  <a:lnTo>
                    <a:pt x="1" y="95"/>
                  </a:lnTo>
                  <a:lnTo>
                    <a:pt x="6" y="75"/>
                  </a:lnTo>
                  <a:lnTo>
                    <a:pt x="13" y="55"/>
                  </a:lnTo>
                  <a:lnTo>
                    <a:pt x="21" y="38"/>
                  </a:lnTo>
                  <a:lnTo>
                    <a:pt x="30" y="23"/>
                  </a:lnTo>
                  <a:lnTo>
                    <a:pt x="36" y="11"/>
                  </a:lnTo>
                  <a:lnTo>
                    <a:pt x="42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1" name="Freeform 31"/>
            <p:cNvSpPr>
              <a:spLocks/>
            </p:cNvSpPr>
            <p:nvPr/>
          </p:nvSpPr>
          <p:spPr bwMode="auto">
            <a:xfrm>
              <a:off x="628015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7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7 w 8"/>
                <a:gd name="T13" fmla="*/ 138 h 139"/>
                <a:gd name="T14" fmla="*/ 4 w 8"/>
                <a:gd name="T15" fmla="*/ 139 h 139"/>
                <a:gd name="T16" fmla="*/ 3 w 8"/>
                <a:gd name="T17" fmla="*/ 138 h 139"/>
                <a:gd name="T18" fmla="*/ 1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1 w 8"/>
                <a:gd name="T25" fmla="*/ 3 h 139"/>
                <a:gd name="T26" fmla="*/ 3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3" y="138"/>
                  </a:lnTo>
                  <a:lnTo>
                    <a:pt x="1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2" name="Freeform 32"/>
            <p:cNvSpPr>
              <a:spLocks/>
            </p:cNvSpPr>
            <p:nvPr/>
          </p:nvSpPr>
          <p:spPr bwMode="auto">
            <a:xfrm>
              <a:off x="6018213" y="3821113"/>
              <a:ext cx="141288" cy="277813"/>
            </a:xfrm>
            <a:custGeom>
              <a:avLst/>
              <a:gdLst>
                <a:gd name="T0" fmla="*/ 45 w 89"/>
                <a:gd name="T1" fmla="*/ 0 h 175"/>
                <a:gd name="T2" fmla="*/ 46 w 89"/>
                <a:gd name="T3" fmla="*/ 3 h 175"/>
                <a:gd name="T4" fmla="*/ 51 w 89"/>
                <a:gd name="T5" fmla="*/ 11 h 175"/>
                <a:gd name="T6" fmla="*/ 59 w 89"/>
                <a:gd name="T7" fmla="*/ 23 h 175"/>
                <a:gd name="T8" fmla="*/ 67 w 89"/>
                <a:gd name="T9" fmla="*/ 38 h 175"/>
                <a:gd name="T10" fmla="*/ 75 w 89"/>
                <a:gd name="T11" fmla="*/ 55 h 175"/>
                <a:gd name="T12" fmla="*/ 81 w 89"/>
                <a:gd name="T13" fmla="*/ 75 h 175"/>
                <a:gd name="T14" fmla="*/ 87 w 89"/>
                <a:gd name="T15" fmla="*/ 95 h 175"/>
                <a:gd name="T16" fmla="*/ 89 w 89"/>
                <a:gd name="T17" fmla="*/ 114 h 175"/>
                <a:gd name="T18" fmla="*/ 87 w 89"/>
                <a:gd name="T19" fmla="*/ 133 h 175"/>
                <a:gd name="T20" fmla="*/ 81 w 89"/>
                <a:gd name="T21" fmla="*/ 146 h 175"/>
                <a:gd name="T22" fmla="*/ 75 w 89"/>
                <a:gd name="T23" fmla="*/ 156 h 175"/>
                <a:gd name="T24" fmla="*/ 67 w 89"/>
                <a:gd name="T25" fmla="*/ 164 h 175"/>
                <a:gd name="T26" fmla="*/ 59 w 89"/>
                <a:gd name="T27" fmla="*/ 169 h 175"/>
                <a:gd name="T28" fmla="*/ 51 w 89"/>
                <a:gd name="T29" fmla="*/ 172 h 175"/>
                <a:gd name="T30" fmla="*/ 46 w 89"/>
                <a:gd name="T31" fmla="*/ 175 h 175"/>
                <a:gd name="T32" fmla="*/ 45 w 89"/>
                <a:gd name="T33" fmla="*/ 175 h 175"/>
                <a:gd name="T34" fmla="*/ 42 w 89"/>
                <a:gd name="T35" fmla="*/ 175 h 175"/>
                <a:gd name="T36" fmla="*/ 38 w 89"/>
                <a:gd name="T37" fmla="*/ 172 h 175"/>
                <a:gd name="T38" fmla="*/ 30 w 89"/>
                <a:gd name="T39" fmla="*/ 169 h 175"/>
                <a:gd name="T40" fmla="*/ 22 w 89"/>
                <a:gd name="T41" fmla="*/ 164 h 175"/>
                <a:gd name="T42" fmla="*/ 15 w 89"/>
                <a:gd name="T43" fmla="*/ 156 h 175"/>
                <a:gd name="T44" fmla="*/ 7 w 89"/>
                <a:gd name="T45" fmla="*/ 146 h 175"/>
                <a:gd name="T46" fmla="*/ 3 w 89"/>
                <a:gd name="T47" fmla="*/ 133 h 175"/>
                <a:gd name="T48" fmla="*/ 0 w 89"/>
                <a:gd name="T49" fmla="*/ 114 h 175"/>
                <a:gd name="T50" fmla="*/ 3 w 89"/>
                <a:gd name="T51" fmla="*/ 95 h 175"/>
                <a:gd name="T52" fmla="*/ 7 w 89"/>
                <a:gd name="T53" fmla="*/ 75 h 175"/>
                <a:gd name="T54" fmla="*/ 15 w 89"/>
                <a:gd name="T55" fmla="*/ 55 h 175"/>
                <a:gd name="T56" fmla="*/ 22 w 89"/>
                <a:gd name="T57" fmla="*/ 38 h 175"/>
                <a:gd name="T58" fmla="*/ 30 w 89"/>
                <a:gd name="T59" fmla="*/ 23 h 175"/>
                <a:gd name="T60" fmla="*/ 38 w 89"/>
                <a:gd name="T61" fmla="*/ 11 h 175"/>
                <a:gd name="T62" fmla="*/ 42 w 89"/>
                <a:gd name="T63" fmla="*/ 3 h 175"/>
                <a:gd name="T64" fmla="*/ 45 w 89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175">
                  <a:moveTo>
                    <a:pt x="45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9" y="23"/>
                  </a:lnTo>
                  <a:lnTo>
                    <a:pt x="67" y="38"/>
                  </a:lnTo>
                  <a:lnTo>
                    <a:pt x="75" y="55"/>
                  </a:lnTo>
                  <a:lnTo>
                    <a:pt x="81" y="75"/>
                  </a:lnTo>
                  <a:lnTo>
                    <a:pt x="87" y="95"/>
                  </a:lnTo>
                  <a:lnTo>
                    <a:pt x="89" y="114"/>
                  </a:lnTo>
                  <a:lnTo>
                    <a:pt x="87" y="133"/>
                  </a:lnTo>
                  <a:lnTo>
                    <a:pt x="81" y="146"/>
                  </a:lnTo>
                  <a:lnTo>
                    <a:pt x="75" y="156"/>
                  </a:lnTo>
                  <a:lnTo>
                    <a:pt x="67" y="164"/>
                  </a:lnTo>
                  <a:lnTo>
                    <a:pt x="59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5" y="175"/>
                  </a:lnTo>
                  <a:lnTo>
                    <a:pt x="42" y="175"/>
                  </a:lnTo>
                  <a:lnTo>
                    <a:pt x="38" y="172"/>
                  </a:lnTo>
                  <a:lnTo>
                    <a:pt x="30" y="169"/>
                  </a:lnTo>
                  <a:lnTo>
                    <a:pt x="22" y="164"/>
                  </a:lnTo>
                  <a:lnTo>
                    <a:pt x="15" y="156"/>
                  </a:lnTo>
                  <a:lnTo>
                    <a:pt x="7" y="146"/>
                  </a:lnTo>
                  <a:lnTo>
                    <a:pt x="3" y="133"/>
                  </a:lnTo>
                  <a:lnTo>
                    <a:pt x="0" y="114"/>
                  </a:lnTo>
                  <a:lnTo>
                    <a:pt x="3" y="95"/>
                  </a:lnTo>
                  <a:lnTo>
                    <a:pt x="7" y="75"/>
                  </a:lnTo>
                  <a:lnTo>
                    <a:pt x="15" y="55"/>
                  </a:lnTo>
                  <a:lnTo>
                    <a:pt x="22" y="38"/>
                  </a:lnTo>
                  <a:lnTo>
                    <a:pt x="30" y="23"/>
                  </a:lnTo>
                  <a:lnTo>
                    <a:pt x="38" y="11"/>
                  </a:lnTo>
                  <a:lnTo>
                    <a:pt x="42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3" name="Freeform 33"/>
            <p:cNvSpPr>
              <a:spLocks/>
            </p:cNvSpPr>
            <p:nvPr/>
          </p:nvSpPr>
          <p:spPr bwMode="auto">
            <a:xfrm>
              <a:off x="608330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5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5 w 8"/>
                <a:gd name="T13" fmla="*/ 138 h 139"/>
                <a:gd name="T14" fmla="*/ 4 w 8"/>
                <a:gd name="T15" fmla="*/ 139 h 139"/>
                <a:gd name="T16" fmla="*/ 1 w 8"/>
                <a:gd name="T17" fmla="*/ 138 h 139"/>
                <a:gd name="T18" fmla="*/ 0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0 w 8"/>
                <a:gd name="T25" fmla="*/ 3 h 139"/>
                <a:gd name="T26" fmla="*/ 1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5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5" y="138"/>
                  </a:lnTo>
                  <a:lnTo>
                    <a:pt x="4" y="139"/>
                  </a:lnTo>
                  <a:lnTo>
                    <a:pt x="1" y="138"/>
                  </a:lnTo>
                  <a:lnTo>
                    <a:pt x="0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5" name="Freeform 35"/>
            <p:cNvSpPr>
              <a:spLocks/>
            </p:cNvSpPr>
            <p:nvPr/>
          </p:nvSpPr>
          <p:spPr bwMode="auto">
            <a:xfrm>
              <a:off x="2449513" y="4189413"/>
              <a:ext cx="4244975" cy="50800"/>
            </a:xfrm>
            <a:custGeom>
              <a:avLst/>
              <a:gdLst>
                <a:gd name="T0" fmla="*/ 0 w 2674"/>
                <a:gd name="T1" fmla="*/ 0 h 32"/>
                <a:gd name="T2" fmla="*/ 2674 w 2674"/>
                <a:gd name="T3" fmla="*/ 0 h 32"/>
                <a:gd name="T4" fmla="*/ 2662 w 2674"/>
                <a:gd name="T5" fmla="*/ 32 h 32"/>
                <a:gd name="T6" fmla="*/ 12 w 2674"/>
                <a:gd name="T7" fmla="*/ 32 h 32"/>
                <a:gd name="T8" fmla="*/ 0 w 267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4" h="32">
                  <a:moveTo>
                    <a:pt x="0" y="0"/>
                  </a:moveTo>
                  <a:lnTo>
                    <a:pt x="2674" y="0"/>
                  </a:lnTo>
                  <a:lnTo>
                    <a:pt x="2662" y="32"/>
                  </a:lnTo>
                  <a:lnTo>
                    <a:pt x="1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3A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6" name="Rectangle 36"/>
            <p:cNvSpPr>
              <a:spLocks noChangeArrowheads="1"/>
            </p:cNvSpPr>
            <p:nvPr/>
          </p:nvSpPr>
          <p:spPr bwMode="auto">
            <a:xfrm>
              <a:off x="3956051" y="2682875"/>
              <a:ext cx="1228725" cy="1506538"/>
            </a:xfrm>
            <a:prstGeom prst="rect">
              <a:avLst/>
            </a:prstGeom>
            <a:solidFill>
              <a:srgbClr val="66C4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7" name="Rectangle 37"/>
            <p:cNvSpPr>
              <a:spLocks noChangeArrowheads="1"/>
            </p:cNvSpPr>
            <p:nvPr/>
          </p:nvSpPr>
          <p:spPr bwMode="auto">
            <a:xfrm>
              <a:off x="3900488" y="2576513"/>
              <a:ext cx="1343025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8" name="Rectangle 38"/>
            <p:cNvSpPr>
              <a:spLocks noChangeArrowheads="1"/>
            </p:cNvSpPr>
            <p:nvPr/>
          </p:nvSpPr>
          <p:spPr bwMode="auto">
            <a:xfrm>
              <a:off x="3929063" y="2682875"/>
              <a:ext cx="1285875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9" name="Rectangle 39"/>
            <p:cNvSpPr>
              <a:spLocks noChangeArrowheads="1"/>
            </p:cNvSpPr>
            <p:nvPr/>
          </p:nvSpPr>
          <p:spPr bwMode="auto">
            <a:xfrm>
              <a:off x="3957638" y="3570288"/>
              <a:ext cx="1228725" cy="112713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0" name="Rectangle 40"/>
            <p:cNvSpPr>
              <a:spLocks noChangeArrowheads="1"/>
            </p:cNvSpPr>
            <p:nvPr/>
          </p:nvSpPr>
          <p:spPr bwMode="auto">
            <a:xfrm>
              <a:off x="3957638" y="3543300"/>
              <a:ext cx="1228725" cy="26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1" name="Rectangle 41"/>
            <p:cNvSpPr>
              <a:spLocks noChangeArrowheads="1"/>
            </p:cNvSpPr>
            <p:nvPr/>
          </p:nvSpPr>
          <p:spPr bwMode="auto">
            <a:xfrm>
              <a:off x="4094163" y="3806825"/>
              <a:ext cx="957263" cy="68263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2" name="Rectangle 42"/>
            <p:cNvSpPr>
              <a:spLocks noChangeArrowheads="1"/>
            </p:cNvSpPr>
            <p:nvPr/>
          </p:nvSpPr>
          <p:spPr bwMode="auto">
            <a:xfrm>
              <a:off x="3957638" y="3683000"/>
              <a:ext cx="1227138" cy="26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3" name="Rectangle 43"/>
            <p:cNvSpPr>
              <a:spLocks noChangeArrowheads="1"/>
            </p:cNvSpPr>
            <p:nvPr/>
          </p:nvSpPr>
          <p:spPr bwMode="auto">
            <a:xfrm>
              <a:off x="3957638" y="3683000"/>
              <a:ext cx="1227138" cy="1588"/>
            </a:xfrm>
            <a:prstGeom prst="rect">
              <a:avLst/>
            </a:prstGeom>
            <a:solidFill>
              <a:srgbClr val="41B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4" name="Rectangle 44"/>
            <p:cNvSpPr>
              <a:spLocks noChangeArrowheads="1"/>
            </p:cNvSpPr>
            <p:nvPr/>
          </p:nvSpPr>
          <p:spPr bwMode="auto">
            <a:xfrm>
              <a:off x="4230688" y="2389188"/>
              <a:ext cx="682625" cy="14176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5" name="Freeform 45"/>
            <p:cNvSpPr>
              <a:spLocks/>
            </p:cNvSpPr>
            <p:nvPr/>
          </p:nvSpPr>
          <p:spPr bwMode="auto">
            <a:xfrm>
              <a:off x="4435475" y="2246313"/>
              <a:ext cx="273050" cy="274638"/>
            </a:xfrm>
            <a:custGeom>
              <a:avLst/>
              <a:gdLst>
                <a:gd name="T0" fmla="*/ 86 w 172"/>
                <a:gd name="T1" fmla="*/ 0 h 173"/>
                <a:gd name="T2" fmla="*/ 110 w 172"/>
                <a:gd name="T3" fmla="*/ 3 h 173"/>
                <a:gd name="T4" fmla="*/ 131 w 172"/>
                <a:gd name="T5" fmla="*/ 12 h 173"/>
                <a:gd name="T6" fmla="*/ 148 w 172"/>
                <a:gd name="T7" fmla="*/ 25 h 173"/>
                <a:gd name="T8" fmla="*/ 161 w 172"/>
                <a:gd name="T9" fmla="*/ 42 h 173"/>
                <a:gd name="T10" fmla="*/ 170 w 172"/>
                <a:gd name="T11" fmla="*/ 63 h 173"/>
                <a:gd name="T12" fmla="*/ 172 w 172"/>
                <a:gd name="T13" fmla="*/ 87 h 173"/>
                <a:gd name="T14" fmla="*/ 170 w 172"/>
                <a:gd name="T15" fmla="*/ 110 h 173"/>
                <a:gd name="T16" fmla="*/ 161 w 172"/>
                <a:gd name="T17" fmla="*/ 130 h 173"/>
                <a:gd name="T18" fmla="*/ 148 w 172"/>
                <a:gd name="T19" fmla="*/ 148 h 173"/>
                <a:gd name="T20" fmla="*/ 131 w 172"/>
                <a:gd name="T21" fmla="*/ 161 h 173"/>
                <a:gd name="T22" fmla="*/ 110 w 172"/>
                <a:gd name="T23" fmla="*/ 170 h 173"/>
                <a:gd name="T24" fmla="*/ 86 w 172"/>
                <a:gd name="T25" fmla="*/ 173 h 173"/>
                <a:gd name="T26" fmla="*/ 64 w 172"/>
                <a:gd name="T27" fmla="*/ 170 h 173"/>
                <a:gd name="T28" fmla="*/ 43 w 172"/>
                <a:gd name="T29" fmla="*/ 161 h 173"/>
                <a:gd name="T30" fmla="*/ 24 w 172"/>
                <a:gd name="T31" fmla="*/ 148 h 173"/>
                <a:gd name="T32" fmla="*/ 11 w 172"/>
                <a:gd name="T33" fmla="*/ 130 h 173"/>
                <a:gd name="T34" fmla="*/ 2 w 172"/>
                <a:gd name="T35" fmla="*/ 110 h 173"/>
                <a:gd name="T36" fmla="*/ 0 w 172"/>
                <a:gd name="T37" fmla="*/ 87 h 173"/>
                <a:gd name="T38" fmla="*/ 2 w 172"/>
                <a:gd name="T39" fmla="*/ 63 h 173"/>
                <a:gd name="T40" fmla="*/ 11 w 172"/>
                <a:gd name="T41" fmla="*/ 42 h 173"/>
                <a:gd name="T42" fmla="*/ 24 w 172"/>
                <a:gd name="T43" fmla="*/ 25 h 173"/>
                <a:gd name="T44" fmla="*/ 43 w 172"/>
                <a:gd name="T45" fmla="*/ 12 h 173"/>
                <a:gd name="T46" fmla="*/ 64 w 172"/>
                <a:gd name="T47" fmla="*/ 3 h 173"/>
                <a:gd name="T48" fmla="*/ 86 w 172"/>
                <a:gd name="T4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2" h="173">
                  <a:moveTo>
                    <a:pt x="86" y="0"/>
                  </a:moveTo>
                  <a:lnTo>
                    <a:pt x="110" y="3"/>
                  </a:lnTo>
                  <a:lnTo>
                    <a:pt x="131" y="12"/>
                  </a:lnTo>
                  <a:lnTo>
                    <a:pt x="148" y="25"/>
                  </a:lnTo>
                  <a:lnTo>
                    <a:pt x="161" y="42"/>
                  </a:lnTo>
                  <a:lnTo>
                    <a:pt x="170" y="63"/>
                  </a:lnTo>
                  <a:lnTo>
                    <a:pt x="172" y="87"/>
                  </a:lnTo>
                  <a:lnTo>
                    <a:pt x="170" y="110"/>
                  </a:lnTo>
                  <a:lnTo>
                    <a:pt x="161" y="130"/>
                  </a:lnTo>
                  <a:lnTo>
                    <a:pt x="148" y="148"/>
                  </a:lnTo>
                  <a:lnTo>
                    <a:pt x="131" y="161"/>
                  </a:lnTo>
                  <a:lnTo>
                    <a:pt x="110" y="170"/>
                  </a:lnTo>
                  <a:lnTo>
                    <a:pt x="86" y="173"/>
                  </a:lnTo>
                  <a:lnTo>
                    <a:pt x="64" y="170"/>
                  </a:lnTo>
                  <a:lnTo>
                    <a:pt x="43" y="161"/>
                  </a:lnTo>
                  <a:lnTo>
                    <a:pt x="24" y="148"/>
                  </a:lnTo>
                  <a:lnTo>
                    <a:pt x="11" y="130"/>
                  </a:lnTo>
                  <a:lnTo>
                    <a:pt x="2" y="110"/>
                  </a:lnTo>
                  <a:lnTo>
                    <a:pt x="0" y="87"/>
                  </a:lnTo>
                  <a:lnTo>
                    <a:pt x="2" y="63"/>
                  </a:lnTo>
                  <a:lnTo>
                    <a:pt x="11" y="42"/>
                  </a:lnTo>
                  <a:lnTo>
                    <a:pt x="24" y="25"/>
                  </a:lnTo>
                  <a:lnTo>
                    <a:pt x="43" y="12"/>
                  </a:lnTo>
                  <a:lnTo>
                    <a:pt x="6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6" name="Freeform 46"/>
            <p:cNvSpPr>
              <a:spLocks/>
            </p:cNvSpPr>
            <p:nvPr/>
          </p:nvSpPr>
          <p:spPr bwMode="auto">
            <a:xfrm>
              <a:off x="4457700" y="2270125"/>
              <a:ext cx="228600" cy="228600"/>
            </a:xfrm>
            <a:custGeom>
              <a:avLst/>
              <a:gdLst>
                <a:gd name="T0" fmla="*/ 72 w 144"/>
                <a:gd name="T1" fmla="*/ 0 h 144"/>
                <a:gd name="T2" fmla="*/ 94 w 144"/>
                <a:gd name="T3" fmla="*/ 3 h 144"/>
                <a:gd name="T4" fmla="*/ 114 w 144"/>
                <a:gd name="T5" fmla="*/ 14 h 144"/>
                <a:gd name="T6" fmla="*/ 130 w 144"/>
                <a:gd name="T7" fmla="*/ 30 h 144"/>
                <a:gd name="T8" fmla="*/ 140 w 144"/>
                <a:gd name="T9" fmla="*/ 49 h 144"/>
                <a:gd name="T10" fmla="*/ 144 w 144"/>
                <a:gd name="T11" fmla="*/ 72 h 144"/>
                <a:gd name="T12" fmla="*/ 140 w 144"/>
                <a:gd name="T13" fmla="*/ 94 h 144"/>
                <a:gd name="T14" fmla="*/ 130 w 144"/>
                <a:gd name="T15" fmla="*/ 113 h 144"/>
                <a:gd name="T16" fmla="*/ 114 w 144"/>
                <a:gd name="T17" fmla="*/ 129 h 144"/>
                <a:gd name="T18" fmla="*/ 94 w 144"/>
                <a:gd name="T19" fmla="*/ 140 h 144"/>
                <a:gd name="T20" fmla="*/ 72 w 144"/>
                <a:gd name="T21" fmla="*/ 144 h 144"/>
                <a:gd name="T22" fmla="*/ 50 w 144"/>
                <a:gd name="T23" fmla="*/ 140 h 144"/>
                <a:gd name="T24" fmla="*/ 30 w 144"/>
                <a:gd name="T25" fmla="*/ 129 h 144"/>
                <a:gd name="T26" fmla="*/ 14 w 144"/>
                <a:gd name="T27" fmla="*/ 113 h 144"/>
                <a:gd name="T28" fmla="*/ 4 w 144"/>
                <a:gd name="T29" fmla="*/ 94 h 144"/>
                <a:gd name="T30" fmla="*/ 0 w 144"/>
                <a:gd name="T31" fmla="*/ 72 h 144"/>
                <a:gd name="T32" fmla="*/ 4 w 144"/>
                <a:gd name="T33" fmla="*/ 49 h 144"/>
                <a:gd name="T34" fmla="*/ 14 w 144"/>
                <a:gd name="T35" fmla="*/ 30 h 144"/>
                <a:gd name="T36" fmla="*/ 30 w 144"/>
                <a:gd name="T37" fmla="*/ 14 h 144"/>
                <a:gd name="T38" fmla="*/ 50 w 144"/>
                <a:gd name="T39" fmla="*/ 3 h 144"/>
                <a:gd name="T40" fmla="*/ 72 w 144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94" y="3"/>
                  </a:lnTo>
                  <a:lnTo>
                    <a:pt x="114" y="14"/>
                  </a:lnTo>
                  <a:lnTo>
                    <a:pt x="130" y="30"/>
                  </a:lnTo>
                  <a:lnTo>
                    <a:pt x="140" y="49"/>
                  </a:lnTo>
                  <a:lnTo>
                    <a:pt x="144" y="72"/>
                  </a:lnTo>
                  <a:lnTo>
                    <a:pt x="140" y="94"/>
                  </a:lnTo>
                  <a:lnTo>
                    <a:pt x="130" y="113"/>
                  </a:lnTo>
                  <a:lnTo>
                    <a:pt x="114" y="129"/>
                  </a:lnTo>
                  <a:lnTo>
                    <a:pt x="94" y="140"/>
                  </a:lnTo>
                  <a:lnTo>
                    <a:pt x="72" y="144"/>
                  </a:lnTo>
                  <a:lnTo>
                    <a:pt x="50" y="140"/>
                  </a:lnTo>
                  <a:lnTo>
                    <a:pt x="30" y="129"/>
                  </a:lnTo>
                  <a:lnTo>
                    <a:pt x="14" y="113"/>
                  </a:lnTo>
                  <a:lnTo>
                    <a:pt x="4" y="94"/>
                  </a:lnTo>
                  <a:lnTo>
                    <a:pt x="0" y="72"/>
                  </a:lnTo>
                  <a:lnTo>
                    <a:pt x="4" y="49"/>
                  </a:lnTo>
                  <a:lnTo>
                    <a:pt x="14" y="30"/>
                  </a:lnTo>
                  <a:lnTo>
                    <a:pt x="30" y="14"/>
                  </a:lnTo>
                  <a:lnTo>
                    <a:pt x="50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7" name="Freeform 47"/>
            <p:cNvSpPr>
              <a:spLocks/>
            </p:cNvSpPr>
            <p:nvPr/>
          </p:nvSpPr>
          <p:spPr bwMode="auto">
            <a:xfrm>
              <a:off x="4505325" y="2314575"/>
              <a:ext cx="134938" cy="134938"/>
            </a:xfrm>
            <a:custGeom>
              <a:avLst/>
              <a:gdLst>
                <a:gd name="T0" fmla="*/ 28 w 85"/>
                <a:gd name="T1" fmla="*/ 0 h 85"/>
                <a:gd name="T2" fmla="*/ 56 w 85"/>
                <a:gd name="T3" fmla="*/ 0 h 85"/>
                <a:gd name="T4" fmla="*/ 56 w 85"/>
                <a:gd name="T5" fmla="*/ 29 h 85"/>
                <a:gd name="T6" fmla="*/ 85 w 85"/>
                <a:gd name="T7" fmla="*/ 29 h 85"/>
                <a:gd name="T8" fmla="*/ 85 w 85"/>
                <a:gd name="T9" fmla="*/ 58 h 85"/>
                <a:gd name="T10" fmla="*/ 56 w 85"/>
                <a:gd name="T11" fmla="*/ 58 h 85"/>
                <a:gd name="T12" fmla="*/ 56 w 85"/>
                <a:gd name="T13" fmla="*/ 85 h 85"/>
                <a:gd name="T14" fmla="*/ 28 w 85"/>
                <a:gd name="T15" fmla="*/ 85 h 85"/>
                <a:gd name="T16" fmla="*/ 28 w 85"/>
                <a:gd name="T17" fmla="*/ 58 h 85"/>
                <a:gd name="T18" fmla="*/ 0 w 85"/>
                <a:gd name="T19" fmla="*/ 58 h 85"/>
                <a:gd name="T20" fmla="*/ 0 w 85"/>
                <a:gd name="T21" fmla="*/ 29 h 85"/>
                <a:gd name="T22" fmla="*/ 28 w 85"/>
                <a:gd name="T23" fmla="*/ 29 h 85"/>
                <a:gd name="T24" fmla="*/ 28 w 85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28" y="0"/>
                  </a:moveTo>
                  <a:lnTo>
                    <a:pt x="56" y="0"/>
                  </a:lnTo>
                  <a:lnTo>
                    <a:pt x="56" y="29"/>
                  </a:lnTo>
                  <a:lnTo>
                    <a:pt x="85" y="29"/>
                  </a:lnTo>
                  <a:lnTo>
                    <a:pt x="85" y="58"/>
                  </a:lnTo>
                  <a:lnTo>
                    <a:pt x="56" y="58"/>
                  </a:lnTo>
                  <a:lnTo>
                    <a:pt x="56" y="85"/>
                  </a:lnTo>
                  <a:lnTo>
                    <a:pt x="28" y="85"/>
                  </a:lnTo>
                  <a:lnTo>
                    <a:pt x="28" y="58"/>
                  </a:lnTo>
                  <a:lnTo>
                    <a:pt x="0" y="58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6" name="Rectangle 56"/>
            <p:cNvSpPr>
              <a:spLocks noChangeArrowheads="1"/>
            </p:cNvSpPr>
            <p:nvPr/>
          </p:nvSpPr>
          <p:spPr bwMode="auto">
            <a:xfrm>
              <a:off x="4300538" y="2759075"/>
              <a:ext cx="542925" cy="10477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 dirty="0"/>
            </a:p>
          </p:txBody>
        </p:sp>
        <p:sp>
          <p:nvSpPr>
            <p:cNvPr id="287" name="Rectangle 57"/>
            <p:cNvSpPr>
              <a:spLocks noChangeArrowheads="1"/>
            </p:cNvSpPr>
            <p:nvPr/>
          </p:nvSpPr>
          <p:spPr bwMode="auto">
            <a:xfrm>
              <a:off x="4170363" y="3875088"/>
              <a:ext cx="57150" cy="314325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8" name="Rectangle 58"/>
            <p:cNvSpPr>
              <a:spLocks noChangeArrowheads="1"/>
            </p:cNvSpPr>
            <p:nvPr/>
          </p:nvSpPr>
          <p:spPr bwMode="auto">
            <a:xfrm>
              <a:off x="4919663" y="3875088"/>
              <a:ext cx="53975" cy="314325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9" name="Rectangle 59"/>
            <p:cNvSpPr>
              <a:spLocks noChangeArrowheads="1"/>
            </p:cNvSpPr>
            <p:nvPr/>
          </p:nvSpPr>
          <p:spPr bwMode="auto">
            <a:xfrm>
              <a:off x="4330700" y="4189413"/>
              <a:ext cx="482600" cy="50800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0" name="Rectangle 60"/>
            <p:cNvSpPr>
              <a:spLocks noChangeArrowheads="1"/>
            </p:cNvSpPr>
            <p:nvPr/>
          </p:nvSpPr>
          <p:spPr bwMode="auto">
            <a:xfrm>
              <a:off x="4330700" y="4189413"/>
              <a:ext cx="482600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1" name="Rectangle 61"/>
            <p:cNvSpPr>
              <a:spLocks noChangeArrowheads="1"/>
            </p:cNvSpPr>
            <p:nvPr/>
          </p:nvSpPr>
          <p:spPr bwMode="auto">
            <a:xfrm>
              <a:off x="4157663" y="4240213"/>
              <a:ext cx="828675" cy="47625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2" name="Rectangle 62"/>
            <p:cNvSpPr>
              <a:spLocks noChangeArrowheads="1"/>
            </p:cNvSpPr>
            <p:nvPr/>
          </p:nvSpPr>
          <p:spPr bwMode="auto">
            <a:xfrm>
              <a:off x="3959225" y="4287838"/>
              <a:ext cx="1227138" cy="49213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3" name="Rectangle 63"/>
            <p:cNvSpPr>
              <a:spLocks noChangeArrowheads="1"/>
            </p:cNvSpPr>
            <p:nvPr/>
          </p:nvSpPr>
          <p:spPr bwMode="auto">
            <a:xfrm>
              <a:off x="4157663" y="4240213"/>
              <a:ext cx="828675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4" name="Rectangle 64"/>
            <p:cNvSpPr>
              <a:spLocks noChangeArrowheads="1"/>
            </p:cNvSpPr>
            <p:nvPr/>
          </p:nvSpPr>
          <p:spPr bwMode="auto">
            <a:xfrm>
              <a:off x="3959225" y="4287838"/>
              <a:ext cx="1227138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5" name="Rectangle 65"/>
            <p:cNvSpPr>
              <a:spLocks noChangeArrowheads="1"/>
            </p:cNvSpPr>
            <p:nvPr/>
          </p:nvSpPr>
          <p:spPr bwMode="auto">
            <a:xfrm>
              <a:off x="5186363" y="2790825"/>
              <a:ext cx="773113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6" name="Rectangle 66"/>
            <p:cNvSpPr>
              <a:spLocks noChangeArrowheads="1"/>
            </p:cNvSpPr>
            <p:nvPr/>
          </p:nvSpPr>
          <p:spPr bwMode="auto">
            <a:xfrm>
              <a:off x="5186363" y="2897188"/>
              <a:ext cx="690563" cy="1292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7" name="Rectangle 67"/>
            <p:cNvSpPr>
              <a:spLocks noChangeArrowheads="1"/>
            </p:cNvSpPr>
            <p:nvPr/>
          </p:nvSpPr>
          <p:spPr bwMode="auto">
            <a:xfrm>
              <a:off x="5262563" y="2992438"/>
              <a:ext cx="131763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8" name="Rectangle 68"/>
            <p:cNvSpPr>
              <a:spLocks noChangeArrowheads="1"/>
            </p:cNvSpPr>
            <p:nvPr/>
          </p:nvSpPr>
          <p:spPr bwMode="auto">
            <a:xfrm>
              <a:off x="52784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9" name="Rectangle 69"/>
            <p:cNvSpPr>
              <a:spLocks noChangeArrowheads="1"/>
            </p:cNvSpPr>
            <p:nvPr/>
          </p:nvSpPr>
          <p:spPr bwMode="auto">
            <a:xfrm>
              <a:off x="5270500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0" name="Rectangle 70"/>
            <p:cNvSpPr>
              <a:spLocks noChangeArrowheads="1"/>
            </p:cNvSpPr>
            <p:nvPr/>
          </p:nvSpPr>
          <p:spPr bwMode="auto">
            <a:xfrm>
              <a:off x="5465763" y="2992438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1" name="Rectangle 71"/>
            <p:cNvSpPr>
              <a:spLocks noChangeArrowheads="1"/>
            </p:cNvSpPr>
            <p:nvPr/>
          </p:nvSpPr>
          <p:spPr bwMode="auto">
            <a:xfrm>
              <a:off x="5484813" y="3013075"/>
              <a:ext cx="96838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2" name="Rectangle 72"/>
            <p:cNvSpPr>
              <a:spLocks noChangeArrowheads="1"/>
            </p:cNvSpPr>
            <p:nvPr/>
          </p:nvSpPr>
          <p:spPr bwMode="auto">
            <a:xfrm>
              <a:off x="5473700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3" name="Rectangle 73"/>
            <p:cNvSpPr>
              <a:spLocks noChangeArrowheads="1"/>
            </p:cNvSpPr>
            <p:nvPr/>
          </p:nvSpPr>
          <p:spPr bwMode="auto">
            <a:xfrm>
              <a:off x="5668963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4" name="Rectangle 74"/>
            <p:cNvSpPr>
              <a:spLocks noChangeArrowheads="1"/>
            </p:cNvSpPr>
            <p:nvPr/>
          </p:nvSpPr>
          <p:spPr bwMode="auto">
            <a:xfrm>
              <a:off x="5688013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5" name="Rectangle 75"/>
            <p:cNvSpPr>
              <a:spLocks noChangeArrowheads="1"/>
            </p:cNvSpPr>
            <p:nvPr/>
          </p:nvSpPr>
          <p:spPr bwMode="auto">
            <a:xfrm>
              <a:off x="5680075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6" name="Rectangle 76"/>
            <p:cNvSpPr>
              <a:spLocks noChangeArrowheads="1"/>
            </p:cNvSpPr>
            <p:nvPr/>
          </p:nvSpPr>
          <p:spPr bwMode="auto">
            <a:xfrm>
              <a:off x="5262563" y="3336925"/>
              <a:ext cx="131763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7" name="Rectangle 77"/>
            <p:cNvSpPr>
              <a:spLocks noChangeArrowheads="1"/>
            </p:cNvSpPr>
            <p:nvPr/>
          </p:nvSpPr>
          <p:spPr bwMode="auto">
            <a:xfrm>
              <a:off x="52784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8" name="Rectangle 78"/>
            <p:cNvSpPr>
              <a:spLocks noChangeArrowheads="1"/>
            </p:cNvSpPr>
            <p:nvPr/>
          </p:nvSpPr>
          <p:spPr bwMode="auto">
            <a:xfrm>
              <a:off x="5270500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9" name="Rectangle 79"/>
            <p:cNvSpPr>
              <a:spLocks noChangeArrowheads="1"/>
            </p:cNvSpPr>
            <p:nvPr/>
          </p:nvSpPr>
          <p:spPr bwMode="auto">
            <a:xfrm>
              <a:off x="5465763" y="3336925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0" name="Rectangle 80"/>
            <p:cNvSpPr>
              <a:spLocks noChangeArrowheads="1"/>
            </p:cNvSpPr>
            <p:nvPr/>
          </p:nvSpPr>
          <p:spPr bwMode="auto">
            <a:xfrm>
              <a:off x="5484813" y="3357563"/>
              <a:ext cx="96838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1" name="Rectangle 81"/>
            <p:cNvSpPr>
              <a:spLocks noChangeArrowheads="1"/>
            </p:cNvSpPr>
            <p:nvPr/>
          </p:nvSpPr>
          <p:spPr bwMode="auto">
            <a:xfrm>
              <a:off x="5473700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2" name="Rectangle 82"/>
            <p:cNvSpPr>
              <a:spLocks noChangeArrowheads="1"/>
            </p:cNvSpPr>
            <p:nvPr/>
          </p:nvSpPr>
          <p:spPr bwMode="auto">
            <a:xfrm>
              <a:off x="5668963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3" name="Rectangle 83"/>
            <p:cNvSpPr>
              <a:spLocks noChangeArrowheads="1"/>
            </p:cNvSpPr>
            <p:nvPr/>
          </p:nvSpPr>
          <p:spPr bwMode="auto">
            <a:xfrm>
              <a:off x="5688013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4" name="Rectangle 84"/>
            <p:cNvSpPr>
              <a:spLocks noChangeArrowheads="1"/>
            </p:cNvSpPr>
            <p:nvPr/>
          </p:nvSpPr>
          <p:spPr bwMode="auto">
            <a:xfrm>
              <a:off x="5680075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5" name="Rectangle 85"/>
            <p:cNvSpPr>
              <a:spLocks noChangeArrowheads="1"/>
            </p:cNvSpPr>
            <p:nvPr/>
          </p:nvSpPr>
          <p:spPr bwMode="auto">
            <a:xfrm>
              <a:off x="5262563" y="3683000"/>
              <a:ext cx="131763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6" name="Rectangle 86"/>
            <p:cNvSpPr>
              <a:spLocks noChangeArrowheads="1"/>
            </p:cNvSpPr>
            <p:nvPr/>
          </p:nvSpPr>
          <p:spPr bwMode="auto">
            <a:xfrm>
              <a:off x="5278438" y="370522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7" name="Rectangle 87"/>
            <p:cNvSpPr>
              <a:spLocks noChangeArrowheads="1"/>
            </p:cNvSpPr>
            <p:nvPr/>
          </p:nvSpPr>
          <p:spPr bwMode="auto">
            <a:xfrm>
              <a:off x="5270500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8" name="Rectangle 88"/>
            <p:cNvSpPr>
              <a:spLocks noChangeArrowheads="1"/>
            </p:cNvSpPr>
            <p:nvPr/>
          </p:nvSpPr>
          <p:spPr bwMode="auto">
            <a:xfrm>
              <a:off x="5465763" y="3683000"/>
              <a:ext cx="133350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9" name="Rectangle 89"/>
            <p:cNvSpPr>
              <a:spLocks noChangeArrowheads="1"/>
            </p:cNvSpPr>
            <p:nvPr/>
          </p:nvSpPr>
          <p:spPr bwMode="auto">
            <a:xfrm>
              <a:off x="5484813" y="3705225"/>
              <a:ext cx="96838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0" name="Rectangle 90"/>
            <p:cNvSpPr>
              <a:spLocks noChangeArrowheads="1"/>
            </p:cNvSpPr>
            <p:nvPr/>
          </p:nvSpPr>
          <p:spPr bwMode="auto">
            <a:xfrm>
              <a:off x="5473700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1" name="Rectangle 91"/>
            <p:cNvSpPr>
              <a:spLocks noChangeArrowheads="1"/>
            </p:cNvSpPr>
            <p:nvPr/>
          </p:nvSpPr>
          <p:spPr bwMode="auto">
            <a:xfrm>
              <a:off x="5668963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2" name="Rectangle 92"/>
            <p:cNvSpPr>
              <a:spLocks noChangeArrowheads="1"/>
            </p:cNvSpPr>
            <p:nvPr/>
          </p:nvSpPr>
          <p:spPr bwMode="auto">
            <a:xfrm>
              <a:off x="5688013" y="370522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3" name="Rectangle 93"/>
            <p:cNvSpPr>
              <a:spLocks noChangeArrowheads="1"/>
            </p:cNvSpPr>
            <p:nvPr/>
          </p:nvSpPr>
          <p:spPr bwMode="auto">
            <a:xfrm>
              <a:off x="5680075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4" name="Rectangle 94"/>
            <p:cNvSpPr>
              <a:spLocks noChangeArrowheads="1"/>
            </p:cNvSpPr>
            <p:nvPr/>
          </p:nvSpPr>
          <p:spPr bwMode="auto">
            <a:xfrm>
              <a:off x="5186363" y="2897188"/>
              <a:ext cx="738188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5" name="Rectangle 95"/>
            <p:cNvSpPr>
              <a:spLocks noChangeArrowheads="1"/>
            </p:cNvSpPr>
            <p:nvPr/>
          </p:nvSpPr>
          <p:spPr bwMode="auto">
            <a:xfrm>
              <a:off x="5186363" y="4033838"/>
              <a:ext cx="692150" cy="155575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6" name="Freeform 96"/>
            <p:cNvSpPr>
              <a:spLocks/>
            </p:cNvSpPr>
            <p:nvPr/>
          </p:nvSpPr>
          <p:spPr bwMode="auto">
            <a:xfrm>
              <a:off x="52784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7" name="Freeform 97"/>
            <p:cNvSpPr>
              <a:spLocks/>
            </p:cNvSpPr>
            <p:nvPr/>
          </p:nvSpPr>
          <p:spPr bwMode="auto">
            <a:xfrm>
              <a:off x="5484813" y="3013075"/>
              <a:ext cx="96838" cy="85725"/>
            </a:xfrm>
            <a:custGeom>
              <a:avLst/>
              <a:gdLst>
                <a:gd name="T0" fmla="*/ 0 w 61"/>
                <a:gd name="T1" fmla="*/ 0 h 54"/>
                <a:gd name="T2" fmla="*/ 61 w 61"/>
                <a:gd name="T3" fmla="*/ 0 h 54"/>
                <a:gd name="T4" fmla="*/ 0 w 61"/>
                <a:gd name="T5" fmla="*/ 54 h 54"/>
                <a:gd name="T6" fmla="*/ 0 w 6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4">
                  <a:moveTo>
                    <a:pt x="0" y="0"/>
                  </a:moveTo>
                  <a:lnTo>
                    <a:pt x="61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8" name="Freeform 98"/>
            <p:cNvSpPr>
              <a:spLocks/>
            </p:cNvSpPr>
            <p:nvPr/>
          </p:nvSpPr>
          <p:spPr bwMode="auto">
            <a:xfrm>
              <a:off x="5688013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9" name="Freeform 99"/>
            <p:cNvSpPr>
              <a:spLocks/>
            </p:cNvSpPr>
            <p:nvPr/>
          </p:nvSpPr>
          <p:spPr bwMode="auto">
            <a:xfrm>
              <a:off x="52784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0" name="Freeform 100"/>
            <p:cNvSpPr>
              <a:spLocks/>
            </p:cNvSpPr>
            <p:nvPr/>
          </p:nvSpPr>
          <p:spPr bwMode="auto">
            <a:xfrm>
              <a:off x="5484813" y="3117850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1" name="Freeform 101"/>
            <p:cNvSpPr>
              <a:spLocks/>
            </p:cNvSpPr>
            <p:nvPr/>
          </p:nvSpPr>
          <p:spPr bwMode="auto">
            <a:xfrm>
              <a:off x="5688013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2" name="Freeform 102"/>
            <p:cNvSpPr>
              <a:spLocks/>
            </p:cNvSpPr>
            <p:nvPr/>
          </p:nvSpPr>
          <p:spPr bwMode="auto">
            <a:xfrm>
              <a:off x="52784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3" name="Freeform 103"/>
            <p:cNvSpPr>
              <a:spLocks/>
            </p:cNvSpPr>
            <p:nvPr/>
          </p:nvSpPr>
          <p:spPr bwMode="auto">
            <a:xfrm>
              <a:off x="5484813" y="3357563"/>
              <a:ext cx="96838" cy="85725"/>
            </a:xfrm>
            <a:custGeom>
              <a:avLst/>
              <a:gdLst>
                <a:gd name="T0" fmla="*/ 0 w 61"/>
                <a:gd name="T1" fmla="*/ 0 h 54"/>
                <a:gd name="T2" fmla="*/ 61 w 61"/>
                <a:gd name="T3" fmla="*/ 0 h 54"/>
                <a:gd name="T4" fmla="*/ 0 w 61"/>
                <a:gd name="T5" fmla="*/ 54 h 54"/>
                <a:gd name="T6" fmla="*/ 0 w 6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4">
                  <a:moveTo>
                    <a:pt x="0" y="0"/>
                  </a:moveTo>
                  <a:lnTo>
                    <a:pt x="61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4" name="Freeform 104"/>
            <p:cNvSpPr>
              <a:spLocks/>
            </p:cNvSpPr>
            <p:nvPr/>
          </p:nvSpPr>
          <p:spPr bwMode="auto">
            <a:xfrm>
              <a:off x="5688013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5" name="Freeform 105"/>
            <p:cNvSpPr>
              <a:spLocks/>
            </p:cNvSpPr>
            <p:nvPr/>
          </p:nvSpPr>
          <p:spPr bwMode="auto">
            <a:xfrm>
              <a:off x="5278438" y="3463925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6" name="Freeform 106"/>
            <p:cNvSpPr>
              <a:spLocks/>
            </p:cNvSpPr>
            <p:nvPr/>
          </p:nvSpPr>
          <p:spPr bwMode="auto">
            <a:xfrm>
              <a:off x="5484813" y="3463925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7" name="Freeform 107"/>
            <p:cNvSpPr>
              <a:spLocks/>
            </p:cNvSpPr>
            <p:nvPr/>
          </p:nvSpPr>
          <p:spPr bwMode="auto">
            <a:xfrm>
              <a:off x="5688013" y="3463925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8" name="Freeform 108"/>
            <p:cNvSpPr>
              <a:spLocks/>
            </p:cNvSpPr>
            <p:nvPr/>
          </p:nvSpPr>
          <p:spPr bwMode="auto">
            <a:xfrm>
              <a:off x="5278438" y="3705225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9" name="Freeform 109"/>
            <p:cNvSpPr>
              <a:spLocks/>
            </p:cNvSpPr>
            <p:nvPr/>
          </p:nvSpPr>
          <p:spPr bwMode="auto">
            <a:xfrm>
              <a:off x="5484813" y="3705225"/>
              <a:ext cx="96838" cy="82550"/>
            </a:xfrm>
            <a:custGeom>
              <a:avLst/>
              <a:gdLst>
                <a:gd name="T0" fmla="*/ 0 w 61"/>
                <a:gd name="T1" fmla="*/ 0 h 52"/>
                <a:gd name="T2" fmla="*/ 61 w 61"/>
                <a:gd name="T3" fmla="*/ 0 h 52"/>
                <a:gd name="T4" fmla="*/ 0 w 61"/>
                <a:gd name="T5" fmla="*/ 52 h 52"/>
                <a:gd name="T6" fmla="*/ 0 w 6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2">
                  <a:moveTo>
                    <a:pt x="0" y="0"/>
                  </a:moveTo>
                  <a:lnTo>
                    <a:pt x="61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0" name="Freeform 110"/>
            <p:cNvSpPr>
              <a:spLocks/>
            </p:cNvSpPr>
            <p:nvPr/>
          </p:nvSpPr>
          <p:spPr bwMode="auto">
            <a:xfrm>
              <a:off x="5688013" y="3705225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1" name="Freeform 111"/>
            <p:cNvSpPr>
              <a:spLocks/>
            </p:cNvSpPr>
            <p:nvPr/>
          </p:nvSpPr>
          <p:spPr bwMode="auto">
            <a:xfrm>
              <a:off x="5278438" y="381000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2" name="Freeform 112"/>
            <p:cNvSpPr>
              <a:spLocks/>
            </p:cNvSpPr>
            <p:nvPr/>
          </p:nvSpPr>
          <p:spPr bwMode="auto">
            <a:xfrm>
              <a:off x="5484813" y="3810000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3" name="Freeform 113"/>
            <p:cNvSpPr>
              <a:spLocks/>
            </p:cNvSpPr>
            <p:nvPr/>
          </p:nvSpPr>
          <p:spPr bwMode="auto">
            <a:xfrm>
              <a:off x="5688013" y="381000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4" name="Rectangle 114"/>
            <p:cNvSpPr>
              <a:spLocks noChangeArrowheads="1"/>
            </p:cNvSpPr>
            <p:nvPr/>
          </p:nvSpPr>
          <p:spPr bwMode="auto">
            <a:xfrm>
              <a:off x="3184525" y="2790825"/>
              <a:ext cx="773113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5" name="Rectangle 115"/>
            <p:cNvSpPr>
              <a:spLocks noChangeArrowheads="1"/>
            </p:cNvSpPr>
            <p:nvPr/>
          </p:nvSpPr>
          <p:spPr bwMode="auto">
            <a:xfrm>
              <a:off x="3267075" y="2897188"/>
              <a:ext cx="690563" cy="1292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6" name="Rectangle 116"/>
            <p:cNvSpPr>
              <a:spLocks noChangeArrowheads="1"/>
            </p:cNvSpPr>
            <p:nvPr/>
          </p:nvSpPr>
          <p:spPr bwMode="auto">
            <a:xfrm>
              <a:off x="3340100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7" name="Rectangle 117"/>
            <p:cNvSpPr>
              <a:spLocks noChangeArrowheads="1"/>
            </p:cNvSpPr>
            <p:nvPr/>
          </p:nvSpPr>
          <p:spPr bwMode="auto">
            <a:xfrm>
              <a:off x="3357563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8" name="Rectangle 118"/>
            <p:cNvSpPr>
              <a:spLocks noChangeArrowheads="1"/>
            </p:cNvSpPr>
            <p:nvPr/>
          </p:nvSpPr>
          <p:spPr bwMode="auto">
            <a:xfrm>
              <a:off x="3349625" y="3098800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9" name="Rectangle 119"/>
            <p:cNvSpPr>
              <a:spLocks noChangeArrowheads="1"/>
            </p:cNvSpPr>
            <p:nvPr/>
          </p:nvSpPr>
          <p:spPr bwMode="auto">
            <a:xfrm>
              <a:off x="3544888" y="2992438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0" name="Rectangle 120"/>
            <p:cNvSpPr>
              <a:spLocks noChangeArrowheads="1"/>
            </p:cNvSpPr>
            <p:nvPr/>
          </p:nvSpPr>
          <p:spPr bwMode="auto">
            <a:xfrm>
              <a:off x="35639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1" name="Rectangle 121"/>
            <p:cNvSpPr>
              <a:spLocks noChangeArrowheads="1"/>
            </p:cNvSpPr>
            <p:nvPr/>
          </p:nvSpPr>
          <p:spPr bwMode="auto">
            <a:xfrm>
              <a:off x="3554413" y="3098800"/>
              <a:ext cx="115888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2" name="Rectangle 122"/>
            <p:cNvSpPr>
              <a:spLocks noChangeArrowheads="1"/>
            </p:cNvSpPr>
            <p:nvPr/>
          </p:nvSpPr>
          <p:spPr bwMode="auto">
            <a:xfrm>
              <a:off x="3749675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3" name="Rectangle 123"/>
            <p:cNvSpPr>
              <a:spLocks noChangeArrowheads="1"/>
            </p:cNvSpPr>
            <p:nvPr/>
          </p:nvSpPr>
          <p:spPr bwMode="auto">
            <a:xfrm>
              <a:off x="37671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4" name="Rectangle 124"/>
            <p:cNvSpPr>
              <a:spLocks noChangeArrowheads="1"/>
            </p:cNvSpPr>
            <p:nvPr/>
          </p:nvSpPr>
          <p:spPr bwMode="auto">
            <a:xfrm>
              <a:off x="3757613" y="3098800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5" name="Rectangle 125"/>
            <p:cNvSpPr>
              <a:spLocks noChangeArrowheads="1"/>
            </p:cNvSpPr>
            <p:nvPr/>
          </p:nvSpPr>
          <p:spPr bwMode="auto">
            <a:xfrm>
              <a:off x="3340100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6" name="Rectangle 126"/>
            <p:cNvSpPr>
              <a:spLocks noChangeArrowheads="1"/>
            </p:cNvSpPr>
            <p:nvPr/>
          </p:nvSpPr>
          <p:spPr bwMode="auto">
            <a:xfrm>
              <a:off x="3357563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7" name="Rectangle 127"/>
            <p:cNvSpPr>
              <a:spLocks noChangeArrowheads="1"/>
            </p:cNvSpPr>
            <p:nvPr/>
          </p:nvSpPr>
          <p:spPr bwMode="auto">
            <a:xfrm>
              <a:off x="3349625" y="3443288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8" name="Rectangle 128"/>
            <p:cNvSpPr>
              <a:spLocks noChangeArrowheads="1"/>
            </p:cNvSpPr>
            <p:nvPr/>
          </p:nvSpPr>
          <p:spPr bwMode="auto">
            <a:xfrm>
              <a:off x="3544888" y="3336925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9" name="Rectangle 129"/>
            <p:cNvSpPr>
              <a:spLocks noChangeArrowheads="1"/>
            </p:cNvSpPr>
            <p:nvPr/>
          </p:nvSpPr>
          <p:spPr bwMode="auto">
            <a:xfrm>
              <a:off x="35639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0" name="Rectangle 130"/>
            <p:cNvSpPr>
              <a:spLocks noChangeArrowheads="1"/>
            </p:cNvSpPr>
            <p:nvPr/>
          </p:nvSpPr>
          <p:spPr bwMode="auto">
            <a:xfrm>
              <a:off x="3554413" y="3443288"/>
              <a:ext cx="115888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1" name="Rectangle 131"/>
            <p:cNvSpPr>
              <a:spLocks noChangeArrowheads="1"/>
            </p:cNvSpPr>
            <p:nvPr/>
          </p:nvSpPr>
          <p:spPr bwMode="auto">
            <a:xfrm>
              <a:off x="3749675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2" name="Rectangle 132"/>
            <p:cNvSpPr>
              <a:spLocks noChangeArrowheads="1"/>
            </p:cNvSpPr>
            <p:nvPr/>
          </p:nvSpPr>
          <p:spPr bwMode="auto">
            <a:xfrm>
              <a:off x="37671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3" name="Rectangle 133"/>
            <p:cNvSpPr>
              <a:spLocks noChangeArrowheads="1"/>
            </p:cNvSpPr>
            <p:nvPr/>
          </p:nvSpPr>
          <p:spPr bwMode="auto">
            <a:xfrm>
              <a:off x="3757613" y="3443288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4" name="Rectangle 134"/>
            <p:cNvSpPr>
              <a:spLocks noChangeArrowheads="1"/>
            </p:cNvSpPr>
            <p:nvPr/>
          </p:nvSpPr>
          <p:spPr bwMode="auto">
            <a:xfrm>
              <a:off x="3340100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5" name="Rectangle 135"/>
            <p:cNvSpPr>
              <a:spLocks noChangeArrowheads="1"/>
            </p:cNvSpPr>
            <p:nvPr/>
          </p:nvSpPr>
          <p:spPr bwMode="auto">
            <a:xfrm>
              <a:off x="3357563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6" name="Rectangle 136"/>
            <p:cNvSpPr>
              <a:spLocks noChangeArrowheads="1"/>
            </p:cNvSpPr>
            <p:nvPr/>
          </p:nvSpPr>
          <p:spPr bwMode="auto">
            <a:xfrm>
              <a:off x="3349625" y="3787775"/>
              <a:ext cx="117475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7" name="Rectangle 137"/>
            <p:cNvSpPr>
              <a:spLocks noChangeArrowheads="1"/>
            </p:cNvSpPr>
            <p:nvPr/>
          </p:nvSpPr>
          <p:spPr bwMode="auto">
            <a:xfrm>
              <a:off x="3544888" y="3683000"/>
              <a:ext cx="133350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8" name="Rectangle 138"/>
            <p:cNvSpPr>
              <a:spLocks noChangeArrowheads="1"/>
            </p:cNvSpPr>
            <p:nvPr/>
          </p:nvSpPr>
          <p:spPr bwMode="auto">
            <a:xfrm>
              <a:off x="3563938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9" name="Rectangle 139"/>
            <p:cNvSpPr>
              <a:spLocks noChangeArrowheads="1"/>
            </p:cNvSpPr>
            <p:nvPr/>
          </p:nvSpPr>
          <p:spPr bwMode="auto">
            <a:xfrm>
              <a:off x="3554413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0" name="Rectangle 140"/>
            <p:cNvSpPr>
              <a:spLocks noChangeArrowheads="1"/>
            </p:cNvSpPr>
            <p:nvPr/>
          </p:nvSpPr>
          <p:spPr bwMode="auto">
            <a:xfrm>
              <a:off x="3749675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1" name="Rectangle 141"/>
            <p:cNvSpPr>
              <a:spLocks noChangeArrowheads="1"/>
            </p:cNvSpPr>
            <p:nvPr/>
          </p:nvSpPr>
          <p:spPr bwMode="auto">
            <a:xfrm>
              <a:off x="3767138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2" name="Rectangle 142"/>
            <p:cNvSpPr>
              <a:spLocks noChangeArrowheads="1"/>
            </p:cNvSpPr>
            <p:nvPr/>
          </p:nvSpPr>
          <p:spPr bwMode="auto">
            <a:xfrm>
              <a:off x="3757613" y="3787775"/>
              <a:ext cx="117475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3" name="Rectangle 143"/>
            <p:cNvSpPr>
              <a:spLocks noChangeArrowheads="1"/>
            </p:cNvSpPr>
            <p:nvPr/>
          </p:nvSpPr>
          <p:spPr bwMode="auto">
            <a:xfrm>
              <a:off x="3267075" y="4033838"/>
              <a:ext cx="690563" cy="155575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4" name="Rectangle 144"/>
            <p:cNvSpPr>
              <a:spLocks noChangeArrowheads="1"/>
            </p:cNvSpPr>
            <p:nvPr/>
          </p:nvSpPr>
          <p:spPr bwMode="auto">
            <a:xfrm>
              <a:off x="3221038" y="2897188"/>
              <a:ext cx="736600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5" name="Freeform 145"/>
            <p:cNvSpPr>
              <a:spLocks/>
            </p:cNvSpPr>
            <p:nvPr/>
          </p:nvSpPr>
          <p:spPr bwMode="auto">
            <a:xfrm>
              <a:off x="3357563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6" name="Freeform 146"/>
            <p:cNvSpPr>
              <a:spLocks/>
            </p:cNvSpPr>
            <p:nvPr/>
          </p:nvSpPr>
          <p:spPr bwMode="auto">
            <a:xfrm>
              <a:off x="35639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7" name="Freeform 147"/>
            <p:cNvSpPr>
              <a:spLocks/>
            </p:cNvSpPr>
            <p:nvPr/>
          </p:nvSpPr>
          <p:spPr bwMode="auto">
            <a:xfrm>
              <a:off x="37671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8" name="Freeform 148"/>
            <p:cNvSpPr>
              <a:spLocks/>
            </p:cNvSpPr>
            <p:nvPr/>
          </p:nvSpPr>
          <p:spPr bwMode="auto">
            <a:xfrm>
              <a:off x="3357563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9" name="Freeform 149"/>
            <p:cNvSpPr>
              <a:spLocks/>
            </p:cNvSpPr>
            <p:nvPr/>
          </p:nvSpPr>
          <p:spPr bwMode="auto">
            <a:xfrm>
              <a:off x="35639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0" name="Freeform 150"/>
            <p:cNvSpPr>
              <a:spLocks/>
            </p:cNvSpPr>
            <p:nvPr/>
          </p:nvSpPr>
          <p:spPr bwMode="auto">
            <a:xfrm>
              <a:off x="37671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1" name="Freeform 151"/>
            <p:cNvSpPr>
              <a:spLocks/>
            </p:cNvSpPr>
            <p:nvPr/>
          </p:nvSpPr>
          <p:spPr bwMode="auto">
            <a:xfrm>
              <a:off x="3357563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2" name="Freeform 152"/>
            <p:cNvSpPr>
              <a:spLocks/>
            </p:cNvSpPr>
            <p:nvPr/>
          </p:nvSpPr>
          <p:spPr bwMode="auto">
            <a:xfrm>
              <a:off x="35639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3" name="Freeform 153"/>
            <p:cNvSpPr>
              <a:spLocks/>
            </p:cNvSpPr>
            <p:nvPr/>
          </p:nvSpPr>
          <p:spPr bwMode="auto">
            <a:xfrm>
              <a:off x="37671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4" name="Freeform 154"/>
            <p:cNvSpPr>
              <a:spLocks/>
            </p:cNvSpPr>
            <p:nvPr/>
          </p:nvSpPr>
          <p:spPr bwMode="auto">
            <a:xfrm>
              <a:off x="3357563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5" name="Freeform 155"/>
            <p:cNvSpPr>
              <a:spLocks/>
            </p:cNvSpPr>
            <p:nvPr/>
          </p:nvSpPr>
          <p:spPr bwMode="auto">
            <a:xfrm>
              <a:off x="3563938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6" name="Freeform 156"/>
            <p:cNvSpPr>
              <a:spLocks/>
            </p:cNvSpPr>
            <p:nvPr/>
          </p:nvSpPr>
          <p:spPr bwMode="auto">
            <a:xfrm>
              <a:off x="3767138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7" name="Freeform 157"/>
            <p:cNvSpPr>
              <a:spLocks/>
            </p:cNvSpPr>
            <p:nvPr/>
          </p:nvSpPr>
          <p:spPr bwMode="auto">
            <a:xfrm>
              <a:off x="3357563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8" name="Freeform 158"/>
            <p:cNvSpPr>
              <a:spLocks/>
            </p:cNvSpPr>
            <p:nvPr/>
          </p:nvSpPr>
          <p:spPr bwMode="auto">
            <a:xfrm>
              <a:off x="3563938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9" name="Freeform 159"/>
            <p:cNvSpPr>
              <a:spLocks/>
            </p:cNvSpPr>
            <p:nvPr/>
          </p:nvSpPr>
          <p:spPr bwMode="auto">
            <a:xfrm>
              <a:off x="3767138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0" name="Freeform 160"/>
            <p:cNvSpPr>
              <a:spLocks/>
            </p:cNvSpPr>
            <p:nvPr/>
          </p:nvSpPr>
          <p:spPr bwMode="auto">
            <a:xfrm>
              <a:off x="3357563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1" name="Freeform 161"/>
            <p:cNvSpPr>
              <a:spLocks/>
            </p:cNvSpPr>
            <p:nvPr/>
          </p:nvSpPr>
          <p:spPr bwMode="auto">
            <a:xfrm>
              <a:off x="3563938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2" name="Freeform 162"/>
            <p:cNvSpPr>
              <a:spLocks/>
            </p:cNvSpPr>
            <p:nvPr/>
          </p:nvSpPr>
          <p:spPr bwMode="auto">
            <a:xfrm>
              <a:off x="3767138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3" name="Rectangle 163"/>
            <p:cNvSpPr>
              <a:spLocks noChangeArrowheads="1"/>
            </p:cNvSpPr>
            <p:nvPr/>
          </p:nvSpPr>
          <p:spPr bwMode="auto">
            <a:xfrm>
              <a:off x="4414838" y="3873500"/>
              <a:ext cx="314325" cy="31591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4" name="Rectangle 164"/>
            <p:cNvSpPr>
              <a:spLocks noChangeArrowheads="1"/>
            </p:cNvSpPr>
            <p:nvPr/>
          </p:nvSpPr>
          <p:spPr bwMode="auto">
            <a:xfrm>
              <a:off x="4438650" y="3898900"/>
              <a:ext cx="266700" cy="2905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5" name="Rectangle 165"/>
            <p:cNvSpPr>
              <a:spLocks noChangeArrowheads="1"/>
            </p:cNvSpPr>
            <p:nvPr/>
          </p:nvSpPr>
          <p:spPr bwMode="auto">
            <a:xfrm>
              <a:off x="4560888" y="3892550"/>
              <a:ext cx="22225" cy="2968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6" name="Freeform 166"/>
            <p:cNvSpPr>
              <a:spLocks/>
            </p:cNvSpPr>
            <p:nvPr/>
          </p:nvSpPr>
          <p:spPr bwMode="auto">
            <a:xfrm>
              <a:off x="4438650" y="3898900"/>
              <a:ext cx="122238" cy="290513"/>
            </a:xfrm>
            <a:custGeom>
              <a:avLst/>
              <a:gdLst>
                <a:gd name="T0" fmla="*/ 0 w 77"/>
                <a:gd name="T1" fmla="*/ 0 h 183"/>
                <a:gd name="T2" fmla="*/ 77 w 77"/>
                <a:gd name="T3" fmla="*/ 0 h 183"/>
                <a:gd name="T4" fmla="*/ 0 w 77"/>
                <a:gd name="T5" fmla="*/ 183 h 183"/>
                <a:gd name="T6" fmla="*/ 0 w 77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83">
                  <a:moveTo>
                    <a:pt x="0" y="0"/>
                  </a:moveTo>
                  <a:lnTo>
                    <a:pt x="77" y="0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7" name="Freeform 167"/>
            <p:cNvSpPr>
              <a:spLocks/>
            </p:cNvSpPr>
            <p:nvPr/>
          </p:nvSpPr>
          <p:spPr bwMode="auto">
            <a:xfrm>
              <a:off x="4583113" y="3898900"/>
              <a:ext cx="122238" cy="290513"/>
            </a:xfrm>
            <a:custGeom>
              <a:avLst/>
              <a:gdLst>
                <a:gd name="T0" fmla="*/ 0 w 77"/>
                <a:gd name="T1" fmla="*/ 0 h 183"/>
                <a:gd name="T2" fmla="*/ 77 w 77"/>
                <a:gd name="T3" fmla="*/ 0 h 183"/>
                <a:gd name="T4" fmla="*/ 0 w 77"/>
                <a:gd name="T5" fmla="*/ 183 h 183"/>
                <a:gd name="T6" fmla="*/ 0 w 77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83">
                  <a:moveTo>
                    <a:pt x="0" y="0"/>
                  </a:moveTo>
                  <a:lnTo>
                    <a:pt x="77" y="0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8" name="Rectangle 168"/>
            <p:cNvSpPr>
              <a:spLocks noChangeArrowheads="1"/>
            </p:cNvSpPr>
            <p:nvPr/>
          </p:nvSpPr>
          <p:spPr bwMode="auto">
            <a:xfrm>
              <a:off x="4338638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9" name="Freeform 169"/>
            <p:cNvSpPr>
              <a:spLocks/>
            </p:cNvSpPr>
            <p:nvPr/>
          </p:nvSpPr>
          <p:spPr bwMode="auto">
            <a:xfrm>
              <a:off x="4338638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0" name="Rectangle 170"/>
            <p:cNvSpPr>
              <a:spLocks noChangeArrowheads="1"/>
            </p:cNvSpPr>
            <p:nvPr/>
          </p:nvSpPr>
          <p:spPr bwMode="auto">
            <a:xfrm>
              <a:off x="4465638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1" name="Freeform 171"/>
            <p:cNvSpPr>
              <a:spLocks/>
            </p:cNvSpPr>
            <p:nvPr/>
          </p:nvSpPr>
          <p:spPr bwMode="auto">
            <a:xfrm>
              <a:off x="4465638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2" name="Rectangle 172"/>
            <p:cNvSpPr>
              <a:spLocks noChangeArrowheads="1"/>
            </p:cNvSpPr>
            <p:nvPr/>
          </p:nvSpPr>
          <p:spPr bwMode="auto">
            <a:xfrm>
              <a:off x="4592638" y="2809875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3" name="Freeform 173"/>
            <p:cNvSpPr>
              <a:spLocks/>
            </p:cNvSpPr>
            <p:nvPr/>
          </p:nvSpPr>
          <p:spPr bwMode="auto">
            <a:xfrm>
              <a:off x="4592638" y="2809875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4" name="Rectangle 174"/>
            <p:cNvSpPr>
              <a:spLocks noChangeArrowheads="1"/>
            </p:cNvSpPr>
            <p:nvPr/>
          </p:nvSpPr>
          <p:spPr bwMode="auto">
            <a:xfrm>
              <a:off x="4718050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5" name="Freeform 175"/>
            <p:cNvSpPr>
              <a:spLocks/>
            </p:cNvSpPr>
            <p:nvPr/>
          </p:nvSpPr>
          <p:spPr bwMode="auto">
            <a:xfrm>
              <a:off x="4718050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6" name="Rectangle 176"/>
            <p:cNvSpPr>
              <a:spLocks noChangeArrowheads="1"/>
            </p:cNvSpPr>
            <p:nvPr/>
          </p:nvSpPr>
          <p:spPr bwMode="auto">
            <a:xfrm>
              <a:off x="4338638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7" name="Freeform 177"/>
            <p:cNvSpPr>
              <a:spLocks/>
            </p:cNvSpPr>
            <p:nvPr/>
          </p:nvSpPr>
          <p:spPr bwMode="auto">
            <a:xfrm>
              <a:off x="4338638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8" name="Rectangle 178"/>
            <p:cNvSpPr>
              <a:spLocks noChangeArrowheads="1"/>
            </p:cNvSpPr>
            <p:nvPr/>
          </p:nvSpPr>
          <p:spPr bwMode="auto">
            <a:xfrm>
              <a:off x="4465638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9" name="Freeform 179"/>
            <p:cNvSpPr>
              <a:spLocks/>
            </p:cNvSpPr>
            <p:nvPr/>
          </p:nvSpPr>
          <p:spPr bwMode="auto">
            <a:xfrm>
              <a:off x="4465638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0" name="Rectangle 180"/>
            <p:cNvSpPr>
              <a:spLocks noChangeArrowheads="1"/>
            </p:cNvSpPr>
            <p:nvPr/>
          </p:nvSpPr>
          <p:spPr bwMode="auto">
            <a:xfrm>
              <a:off x="4592638" y="2932113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1" name="Freeform 181"/>
            <p:cNvSpPr>
              <a:spLocks/>
            </p:cNvSpPr>
            <p:nvPr/>
          </p:nvSpPr>
          <p:spPr bwMode="auto">
            <a:xfrm>
              <a:off x="4592638" y="2932113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2" name="Rectangle 182"/>
            <p:cNvSpPr>
              <a:spLocks noChangeArrowheads="1"/>
            </p:cNvSpPr>
            <p:nvPr/>
          </p:nvSpPr>
          <p:spPr bwMode="auto">
            <a:xfrm>
              <a:off x="4718050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3" name="Freeform 183"/>
            <p:cNvSpPr>
              <a:spLocks/>
            </p:cNvSpPr>
            <p:nvPr/>
          </p:nvSpPr>
          <p:spPr bwMode="auto">
            <a:xfrm>
              <a:off x="4718050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4" name="Rectangle 184"/>
            <p:cNvSpPr>
              <a:spLocks noChangeArrowheads="1"/>
            </p:cNvSpPr>
            <p:nvPr/>
          </p:nvSpPr>
          <p:spPr bwMode="auto">
            <a:xfrm>
              <a:off x="4338638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5" name="Freeform 185"/>
            <p:cNvSpPr>
              <a:spLocks/>
            </p:cNvSpPr>
            <p:nvPr/>
          </p:nvSpPr>
          <p:spPr bwMode="auto">
            <a:xfrm>
              <a:off x="4338638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6" name="Rectangle 186"/>
            <p:cNvSpPr>
              <a:spLocks noChangeArrowheads="1"/>
            </p:cNvSpPr>
            <p:nvPr/>
          </p:nvSpPr>
          <p:spPr bwMode="auto">
            <a:xfrm>
              <a:off x="4465638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7" name="Freeform 187"/>
            <p:cNvSpPr>
              <a:spLocks/>
            </p:cNvSpPr>
            <p:nvPr/>
          </p:nvSpPr>
          <p:spPr bwMode="auto">
            <a:xfrm>
              <a:off x="4465638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8" name="Rectangle 188"/>
            <p:cNvSpPr>
              <a:spLocks noChangeArrowheads="1"/>
            </p:cNvSpPr>
            <p:nvPr/>
          </p:nvSpPr>
          <p:spPr bwMode="auto">
            <a:xfrm>
              <a:off x="4592638" y="305435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9" name="Freeform 189"/>
            <p:cNvSpPr>
              <a:spLocks/>
            </p:cNvSpPr>
            <p:nvPr/>
          </p:nvSpPr>
          <p:spPr bwMode="auto">
            <a:xfrm>
              <a:off x="4592638" y="305435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0" name="Rectangle 190"/>
            <p:cNvSpPr>
              <a:spLocks noChangeArrowheads="1"/>
            </p:cNvSpPr>
            <p:nvPr/>
          </p:nvSpPr>
          <p:spPr bwMode="auto">
            <a:xfrm>
              <a:off x="4718050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1" name="Freeform 191"/>
            <p:cNvSpPr>
              <a:spLocks/>
            </p:cNvSpPr>
            <p:nvPr/>
          </p:nvSpPr>
          <p:spPr bwMode="auto">
            <a:xfrm>
              <a:off x="4718050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2" name="Rectangle 192"/>
            <p:cNvSpPr>
              <a:spLocks noChangeArrowheads="1"/>
            </p:cNvSpPr>
            <p:nvPr/>
          </p:nvSpPr>
          <p:spPr bwMode="auto">
            <a:xfrm>
              <a:off x="4338638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3" name="Freeform 193"/>
            <p:cNvSpPr>
              <a:spLocks/>
            </p:cNvSpPr>
            <p:nvPr/>
          </p:nvSpPr>
          <p:spPr bwMode="auto">
            <a:xfrm>
              <a:off x="4338638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4" name="Rectangle 194"/>
            <p:cNvSpPr>
              <a:spLocks noChangeArrowheads="1"/>
            </p:cNvSpPr>
            <p:nvPr/>
          </p:nvSpPr>
          <p:spPr bwMode="auto">
            <a:xfrm>
              <a:off x="4465638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5" name="Freeform 195"/>
            <p:cNvSpPr>
              <a:spLocks/>
            </p:cNvSpPr>
            <p:nvPr/>
          </p:nvSpPr>
          <p:spPr bwMode="auto">
            <a:xfrm>
              <a:off x="4465638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6" name="Rectangle 196"/>
            <p:cNvSpPr>
              <a:spLocks noChangeArrowheads="1"/>
            </p:cNvSpPr>
            <p:nvPr/>
          </p:nvSpPr>
          <p:spPr bwMode="auto">
            <a:xfrm>
              <a:off x="4592638" y="3179763"/>
              <a:ext cx="85725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7" name="Freeform 197"/>
            <p:cNvSpPr>
              <a:spLocks/>
            </p:cNvSpPr>
            <p:nvPr/>
          </p:nvSpPr>
          <p:spPr bwMode="auto">
            <a:xfrm>
              <a:off x="4592638" y="3179763"/>
              <a:ext cx="85725" cy="85725"/>
            </a:xfrm>
            <a:custGeom>
              <a:avLst/>
              <a:gdLst>
                <a:gd name="T0" fmla="*/ 0 w 54"/>
                <a:gd name="T1" fmla="*/ 0 h 54"/>
                <a:gd name="T2" fmla="*/ 54 w 54"/>
                <a:gd name="T3" fmla="*/ 0 h 54"/>
                <a:gd name="T4" fmla="*/ 0 w 54"/>
                <a:gd name="T5" fmla="*/ 54 h 54"/>
                <a:gd name="T6" fmla="*/ 0 w 54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lnTo>
                    <a:pt x="54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8" name="Rectangle 198"/>
            <p:cNvSpPr>
              <a:spLocks noChangeArrowheads="1"/>
            </p:cNvSpPr>
            <p:nvPr/>
          </p:nvSpPr>
          <p:spPr bwMode="auto">
            <a:xfrm>
              <a:off x="4718050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9" name="Freeform 199"/>
            <p:cNvSpPr>
              <a:spLocks/>
            </p:cNvSpPr>
            <p:nvPr/>
          </p:nvSpPr>
          <p:spPr bwMode="auto">
            <a:xfrm>
              <a:off x="4718050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0" name="Rectangle 200"/>
            <p:cNvSpPr>
              <a:spLocks noChangeArrowheads="1"/>
            </p:cNvSpPr>
            <p:nvPr/>
          </p:nvSpPr>
          <p:spPr bwMode="auto">
            <a:xfrm>
              <a:off x="4338638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1" name="Freeform 201"/>
            <p:cNvSpPr>
              <a:spLocks/>
            </p:cNvSpPr>
            <p:nvPr/>
          </p:nvSpPr>
          <p:spPr bwMode="auto">
            <a:xfrm>
              <a:off x="4338638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2" name="Rectangle 202"/>
            <p:cNvSpPr>
              <a:spLocks noChangeArrowheads="1"/>
            </p:cNvSpPr>
            <p:nvPr/>
          </p:nvSpPr>
          <p:spPr bwMode="auto">
            <a:xfrm>
              <a:off x="4465638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3" name="Freeform 203"/>
            <p:cNvSpPr>
              <a:spLocks/>
            </p:cNvSpPr>
            <p:nvPr/>
          </p:nvSpPr>
          <p:spPr bwMode="auto">
            <a:xfrm>
              <a:off x="4465638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4" name="Rectangle 204"/>
            <p:cNvSpPr>
              <a:spLocks noChangeArrowheads="1"/>
            </p:cNvSpPr>
            <p:nvPr/>
          </p:nvSpPr>
          <p:spPr bwMode="auto">
            <a:xfrm>
              <a:off x="4592638" y="330200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" name="Freeform 206"/>
            <p:cNvSpPr>
              <a:spLocks/>
            </p:cNvSpPr>
            <p:nvPr/>
          </p:nvSpPr>
          <p:spPr bwMode="auto">
            <a:xfrm>
              <a:off x="4592638" y="330200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" name="Rectangle 207"/>
            <p:cNvSpPr>
              <a:spLocks noChangeArrowheads="1"/>
            </p:cNvSpPr>
            <p:nvPr/>
          </p:nvSpPr>
          <p:spPr bwMode="auto">
            <a:xfrm>
              <a:off x="4718050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" name="Freeform 208"/>
            <p:cNvSpPr>
              <a:spLocks/>
            </p:cNvSpPr>
            <p:nvPr/>
          </p:nvSpPr>
          <p:spPr bwMode="auto">
            <a:xfrm>
              <a:off x="4718050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" name="Rectangle 209"/>
            <p:cNvSpPr>
              <a:spLocks noChangeArrowheads="1"/>
            </p:cNvSpPr>
            <p:nvPr/>
          </p:nvSpPr>
          <p:spPr bwMode="auto">
            <a:xfrm>
              <a:off x="4338638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" name="Freeform 210"/>
            <p:cNvSpPr>
              <a:spLocks/>
            </p:cNvSpPr>
            <p:nvPr/>
          </p:nvSpPr>
          <p:spPr bwMode="auto">
            <a:xfrm>
              <a:off x="4338638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" name="Rectangle 211"/>
            <p:cNvSpPr>
              <a:spLocks noChangeArrowheads="1"/>
            </p:cNvSpPr>
            <p:nvPr/>
          </p:nvSpPr>
          <p:spPr bwMode="auto">
            <a:xfrm>
              <a:off x="4465638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" name="Freeform 212"/>
            <p:cNvSpPr>
              <a:spLocks/>
            </p:cNvSpPr>
            <p:nvPr/>
          </p:nvSpPr>
          <p:spPr bwMode="auto">
            <a:xfrm>
              <a:off x="4465638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" name="Rectangle 213"/>
            <p:cNvSpPr>
              <a:spLocks noChangeArrowheads="1"/>
            </p:cNvSpPr>
            <p:nvPr/>
          </p:nvSpPr>
          <p:spPr bwMode="auto">
            <a:xfrm>
              <a:off x="4592638" y="3424238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" name="Freeform 214"/>
            <p:cNvSpPr>
              <a:spLocks/>
            </p:cNvSpPr>
            <p:nvPr/>
          </p:nvSpPr>
          <p:spPr bwMode="auto">
            <a:xfrm>
              <a:off x="4592638" y="3424238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4" name="Rectangle 215"/>
            <p:cNvSpPr>
              <a:spLocks noChangeArrowheads="1"/>
            </p:cNvSpPr>
            <p:nvPr/>
          </p:nvSpPr>
          <p:spPr bwMode="auto">
            <a:xfrm>
              <a:off x="4718050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5" name="Freeform 216"/>
            <p:cNvSpPr>
              <a:spLocks/>
            </p:cNvSpPr>
            <p:nvPr/>
          </p:nvSpPr>
          <p:spPr bwMode="auto">
            <a:xfrm>
              <a:off x="4718050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6" name="Rectangle 217"/>
            <p:cNvSpPr>
              <a:spLocks noChangeArrowheads="1"/>
            </p:cNvSpPr>
            <p:nvPr/>
          </p:nvSpPr>
          <p:spPr bwMode="auto">
            <a:xfrm>
              <a:off x="4338638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7" name="Freeform 218"/>
            <p:cNvSpPr>
              <a:spLocks/>
            </p:cNvSpPr>
            <p:nvPr/>
          </p:nvSpPr>
          <p:spPr bwMode="auto">
            <a:xfrm>
              <a:off x="4338638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8" name="Rectangle 219"/>
            <p:cNvSpPr>
              <a:spLocks noChangeArrowheads="1"/>
            </p:cNvSpPr>
            <p:nvPr/>
          </p:nvSpPr>
          <p:spPr bwMode="auto">
            <a:xfrm>
              <a:off x="4465638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9" name="Freeform 220"/>
            <p:cNvSpPr>
              <a:spLocks/>
            </p:cNvSpPr>
            <p:nvPr/>
          </p:nvSpPr>
          <p:spPr bwMode="auto">
            <a:xfrm>
              <a:off x="4465638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0" name="Rectangle 221"/>
            <p:cNvSpPr>
              <a:spLocks noChangeArrowheads="1"/>
            </p:cNvSpPr>
            <p:nvPr/>
          </p:nvSpPr>
          <p:spPr bwMode="auto">
            <a:xfrm>
              <a:off x="4592638" y="3548063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1" name="Freeform 222"/>
            <p:cNvSpPr>
              <a:spLocks/>
            </p:cNvSpPr>
            <p:nvPr/>
          </p:nvSpPr>
          <p:spPr bwMode="auto">
            <a:xfrm>
              <a:off x="4592638" y="3548063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2" name="Rectangle 223"/>
            <p:cNvSpPr>
              <a:spLocks noChangeArrowheads="1"/>
            </p:cNvSpPr>
            <p:nvPr/>
          </p:nvSpPr>
          <p:spPr bwMode="auto">
            <a:xfrm>
              <a:off x="4718050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3" name="Freeform 224"/>
            <p:cNvSpPr>
              <a:spLocks/>
            </p:cNvSpPr>
            <p:nvPr/>
          </p:nvSpPr>
          <p:spPr bwMode="auto">
            <a:xfrm>
              <a:off x="4718050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4" name="Rectangle 225"/>
            <p:cNvSpPr>
              <a:spLocks noChangeArrowheads="1"/>
            </p:cNvSpPr>
            <p:nvPr/>
          </p:nvSpPr>
          <p:spPr bwMode="auto">
            <a:xfrm>
              <a:off x="4338638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5" name="Freeform 226"/>
            <p:cNvSpPr>
              <a:spLocks/>
            </p:cNvSpPr>
            <p:nvPr/>
          </p:nvSpPr>
          <p:spPr bwMode="auto">
            <a:xfrm>
              <a:off x="4338638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6" name="Rectangle 227"/>
            <p:cNvSpPr>
              <a:spLocks noChangeArrowheads="1"/>
            </p:cNvSpPr>
            <p:nvPr/>
          </p:nvSpPr>
          <p:spPr bwMode="auto">
            <a:xfrm>
              <a:off x="4465638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7" name="Freeform 228"/>
            <p:cNvSpPr>
              <a:spLocks/>
            </p:cNvSpPr>
            <p:nvPr/>
          </p:nvSpPr>
          <p:spPr bwMode="auto">
            <a:xfrm>
              <a:off x="4465638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8" name="Rectangle 229"/>
            <p:cNvSpPr>
              <a:spLocks noChangeArrowheads="1"/>
            </p:cNvSpPr>
            <p:nvPr/>
          </p:nvSpPr>
          <p:spPr bwMode="auto">
            <a:xfrm>
              <a:off x="4592638" y="367030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9" name="Freeform 230"/>
            <p:cNvSpPr>
              <a:spLocks/>
            </p:cNvSpPr>
            <p:nvPr/>
          </p:nvSpPr>
          <p:spPr bwMode="auto">
            <a:xfrm>
              <a:off x="4592638" y="367030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60" name="Rectangle 231"/>
            <p:cNvSpPr>
              <a:spLocks noChangeArrowheads="1"/>
            </p:cNvSpPr>
            <p:nvPr/>
          </p:nvSpPr>
          <p:spPr bwMode="auto">
            <a:xfrm>
              <a:off x="4718050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61" name="Freeform 232"/>
            <p:cNvSpPr>
              <a:spLocks/>
            </p:cNvSpPr>
            <p:nvPr/>
          </p:nvSpPr>
          <p:spPr bwMode="auto">
            <a:xfrm>
              <a:off x="4718050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88" name="Rectangle 259"/>
            <p:cNvSpPr>
              <a:spLocks noChangeArrowheads="1"/>
            </p:cNvSpPr>
            <p:nvPr/>
          </p:nvSpPr>
          <p:spPr bwMode="auto">
            <a:xfrm>
              <a:off x="3262313" y="4033838"/>
              <a:ext cx="4763" cy="46038"/>
            </a:xfrm>
            <a:prstGeom prst="rect">
              <a:avLst/>
            </a:prstGeom>
            <a:solidFill>
              <a:srgbClr val="92FFF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89" name="Rectangle 260"/>
            <p:cNvSpPr>
              <a:spLocks noChangeArrowheads="1"/>
            </p:cNvSpPr>
            <p:nvPr/>
          </p:nvSpPr>
          <p:spPr bwMode="auto">
            <a:xfrm>
              <a:off x="3267075" y="4033838"/>
              <a:ext cx="690563" cy="460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0" name="Rectangle 261"/>
            <p:cNvSpPr>
              <a:spLocks noChangeArrowheads="1"/>
            </p:cNvSpPr>
            <p:nvPr/>
          </p:nvSpPr>
          <p:spPr bwMode="auto">
            <a:xfrm>
              <a:off x="5878513" y="4033838"/>
              <a:ext cx="6350" cy="46038"/>
            </a:xfrm>
            <a:prstGeom prst="rect">
              <a:avLst/>
            </a:prstGeom>
            <a:solidFill>
              <a:srgbClr val="92FFF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1" name="Rectangle 262"/>
            <p:cNvSpPr>
              <a:spLocks noChangeArrowheads="1"/>
            </p:cNvSpPr>
            <p:nvPr/>
          </p:nvSpPr>
          <p:spPr bwMode="auto">
            <a:xfrm>
              <a:off x="5186363" y="4033838"/>
              <a:ext cx="692150" cy="460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2" name="Freeform 263"/>
            <p:cNvSpPr>
              <a:spLocks/>
            </p:cNvSpPr>
            <p:nvPr/>
          </p:nvSpPr>
          <p:spPr bwMode="auto">
            <a:xfrm>
              <a:off x="4913313" y="1936750"/>
              <a:ext cx="458788" cy="260350"/>
            </a:xfrm>
            <a:custGeom>
              <a:avLst/>
              <a:gdLst>
                <a:gd name="T0" fmla="*/ 186 w 289"/>
                <a:gd name="T1" fmla="*/ 0 h 164"/>
                <a:gd name="T2" fmla="*/ 205 w 289"/>
                <a:gd name="T3" fmla="*/ 3 h 164"/>
                <a:gd name="T4" fmla="*/ 224 w 289"/>
                <a:gd name="T5" fmla="*/ 12 h 164"/>
                <a:gd name="T6" fmla="*/ 238 w 289"/>
                <a:gd name="T7" fmla="*/ 26 h 164"/>
                <a:gd name="T8" fmla="*/ 247 w 289"/>
                <a:gd name="T9" fmla="*/ 43 h 164"/>
                <a:gd name="T10" fmla="*/ 250 w 289"/>
                <a:gd name="T11" fmla="*/ 64 h 164"/>
                <a:gd name="T12" fmla="*/ 265 w 289"/>
                <a:gd name="T13" fmla="*/ 71 h 164"/>
                <a:gd name="T14" fmla="*/ 277 w 289"/>
                <a:gd name="T15" fmla="*/ 81 h 164"/>
                <a:gd name="T16" fmla="*/ 286 w 289"/>
                <a:gd name="T17" fmla="*/ 96 h 164"/>
                <a:gd name="T18" fmla="*/ 289 w 289"/>
                <a:gd name="T19" fmla="*/ 113 h 164"/>
                <a:gd name="T20" fmla="*/ 285 w 289"/>
                <a:gd name="T21" fmla="*/ 132 h 164"/>
                <a:gd name="T22" fmla="*/ 275 w 289"/>
                <a:gd name="T23" fmla="*/ 149 h 164"/>
                <a:gd name="T24" fmla="*/ 258 w 289"/>
                <a:gd name="T25" fmla="*/ 160 h 164"/>
                <a:gd name="T26" fmla="*/ 238 w 289"/>
                <a:gd name="T27" fmla="*/ 164 h 164"/>
                <a:gd name="T28" fmla="*/ 51 w 289"/>
                <a:gd name="T29" fmla="*/ 164 h 164"/>
                <a:gd name="T30" fmla="*/ 31 w 289"/>
                <a:gd name="T31" fmla="*/ 160 h 164"/>
                <a:gd name="T32" fmla="*/ 14 w 289"/>
                <a:gd name="T33" fmla="*/ 149 h 164"/>
                <a:gd name="T34" fmla="*/ 4 w 289"/>
                <a:gd name="T35" fmla="*/ 132 h 164"/>
                <a:gd name="T36" fmla="*/ 0 w 289"/>
                <a:gd name="T37" fmla="*/ 113 h 164"/>
                <a:gd name="T38" fmla="*/ 4 w 289"/>
                <a:gd name="T39" fmla="*/ 93 h 164"/>
                <a:gd name="T40" fmla="*/ 14 w 289"/>
                <a:gd name="T41" fmla="*/ 77 h 164"/>
                <a:gd name="T42" fmla="*/ 31 w 289"/>
                <a:gd name="T43" fmla="*/ 67 h 164"/>
                <a:gd name="T44" fmla="*/ 51 w 289"/>
                <a:gd name="T45" fmla="*/ 63 h 164"/>
                <a:gd name="T46" fmla="*/ 57 w 289"/>
                <a:gd name="T47" fmla="*/ 63 h 164"/>
                <a:gd name="T48" fmla="*/ 65 w 289"/>
                <a:gd name="T49" fmla="*/ 66 h 164"/>
                <a:gd name="T50" fmla="*/ 72 w 289"/>
                <a:gd name="T51" fmla="*/ 51 h 164"/>
                <a:gd name="T52" fmla="*/ 82 w 289"/>
                <a:gd name="T53" fmla="*/ 41 h 164"/>
                <a:gd name="T54" fmla="*/ 95 w 289"/>
                <a:gd name="T55" fmla="*/ 33 h 164"/>
                <a:gd name="T56" fmla="*/ 111 w 289"/>
                <a:gd name="T57" fmla="*/ 30 h 164"/>
                <a:gd name="T58" fmla="*/ 119 w 289"/>
                <a:gd name="T59" fmla="*/ 31 h 164"/>
                <a:gd name="T60" fmla="*/ 128 w 289"/>
                <a:gd name="T61" fmla="*/ 34 h 164"/>
                <a:gd name="T62" fmla="*/ 137 w 289"/>
                <a:gd name="T63" fmla="*/ 20 h 164"/>
                <a:gd name="T64" fmla="*/ 152 w 289"/>
                <a:gd name="T65" fmla="*/ 9 h 164"/>
                <a:gd name="T66" fmla="*/ 167 w 289"/>
                <a:gd name="T67" fmla="*/ 1 h 164"/>
                <a:gd name="T68" fmla="*/ 186 w 289"/>
                <a:gd name="T6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9" h="164">
                  <a:moveTo>
                    <a:pt x="186" y="0"/>
                  </a:moveTo>
                  <a:lnTo>
                    <a:pt x="205" y="3"/>
                  </a:lnTo>
                  <a:lnTo>
                    <a:pt x="224" y="12"/>
                  </a:lnTo>
                  <a:lnTo>
                    <a:pt x="238" y="26"/>
                  </a:lnTo>
                  <a:lnTo>
                    <a:pt x="247" y="43"/>
                  </a:lnTo>
                  <a:lnTo>
                    <a:pt x="250" y="64"/>
                  </a:lnTo>
                  <a:lnTo>
                    <a:pt x="265" y="71"/>
                  </a:lnTo>
                  <a:lnTo>
                    <a:pt x="277" y="81"/>
                  </a:lnTo>
                  <a:lnTo>
                    <a:pt x="286" y="96"/>
                  </a:lnTo>
                  <a:lnTo>
                    <a:pt x="289" y="113"/>
                  </a:lnTo>
                  <a:lnTo>
                    <a:pt x="285" y="132"/>
                  </a:lnTo>
                  <a:lnTo>
                    <a:pt x="275" y="149"/>
                  </a:lnTo>
                  <a:lnTo>
                    <a:pt x="258" y="160"/>
                  </a:lnTo>
                  <a:lnTo>
                    <a:pt x="238" y="164"/>
                  </a:lnTo>
                  <a:lnTo>
                    <a:pt x="51" y="164"/>
                  </a:lnTo>
                  <a:lnTo>
                    <a:pt x="31" y="160"/>
                  </a:lnTo>
                  <a:lnTo>
                    <a:pt x="14" y="149"/>
                  </a:lnTo>
                  <a:lnTo>
                    <a:pt x="4" y="132"/>
                  </a:lnTo>
                  <a:lnTo>
                    <a:pt x="0" y="113"/>
                  </a:lnTo>
                  <a:lnTo>
                    <a:pt x="4" y="93"/>
                  </a:lnTo>
                  <a:lnTo>
                    <a:pt x="14" y="77"/>
                  </a:lnTo>
                  <a:lnTo>
                    <a:pt x="31" y="67"/>
                  </a:lnTo>
                  <a:lnTo>
                    <a:pt x="51" y="63"/>
                  </a:lnTo>
                  <a:lnTo>
                    <a:pt x="57" y="63"/>
                  </a:lnTo>
                  <a:lnTo>
                    <a:pt x="65" y="66"/>
                  </a:lnTo>
                  <a:lnTo>
                    <a:pt x="72" y="51"/>
                  </a:lnTo>
                  <a:lnTo>
                    <a:pt x="82" y="41"/>
                  </a:lnTo>
                  <a:lnTo>
                    <a:pt x="95" y="33"/>
                  </a:lnTo>
                  <a:lnTo>
                    <a:pt x="111" y="30"/>
                  </a:lnTo>
                  <a:lnTo>
                    <a:pt x="119" y="31"/>
                  </a:lnTo>
                  <a:lnTo>
                    <a:pt x="128" y="34"/>
                  </a:lnTo>
                  <a:lnTo>
                    <a:pt x="137" y="20"/>
                  </a:lnTo>
                  <a:lnTo>
                    <a:pt x="152" y="9"/>
                  </a:lnTo>
                  <a:lnTo>
                    <a:pt x="167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B4E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</p:grpSp>
      <p:sp>
        <p:nvSpPr>
          <p:cNvPr id="442" name="TextBox 441"/>
          <p:cNvSpPr txBox="1"/>
          <p:nvPr/>
        </p:nvSpPr>
        <p:spPr>
          <a:xfrm>
            <a:off x="3919756" y="3964412"/>
            <a:ext cx="1224643" cy="111825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>
              <a:spcAft>
                <a:spcPts val="225"/>
              </a:spcAft>
            </a:pPr>
            <a:r>
              <a:rPr lang="en-US" altLang="ko-KR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201510048 </a:t>
            </a:r>
            <a:r>
              <a:rPr lang="ko-KR" altLang="en-US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박예진</a:t>
            </a:r>
            <a:endParaRPr lang="en-US" altLang="ko-KR" sz="1200" spc="-113" dirty="0">
              <a:solidFill>
                <a:schemeClr val="tx1">
                  <a:lumMod val="85000"/>
                  <a:lumOff val="1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r">
              <a:spcAft>
                <a:spcPts val="225"/>
              </a:spcAft>
            </a:pPr>
            <a:r>
              <a:rPr lang="en-US" altLang="ko-KR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201410891 </a:t>
            </a:r>
            <a:r>
              <a:rPr lang="ko-KR" altLang="en-US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고효원</a:t>
            </a:r>
            <a:endParaRPr lang="en-US" altLang="ko-KR" sz="1200" spc="-113" dirty="0">
              <a:solidFill>
                <a:schemeClr val="tx1">
                  <a:lumMod val="85000"/>
                  <a:lumOff val="1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r">
              <a:spcAft>
                <a:spcPts val="225"/>
              </a:spcAft>
            </a:pPr>
            <a:r>
              <a:rPr lang="en-US" altLang="ko-KR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201410689 </a:t>
            </a:r>
            <a:r>
              <a:rPr lang="ko-KR" altLang="en-US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박지원</a:t>
            </a:r>
            <a:endParaRPr lang="en-US" altLang="ko-KR" sz="1200" spc="-113" dirty="0">
              <a:solidFill>
                <a:schemeClr val="tx1">
                  <a:lumMod val="85000"/>
                  <a:lumOff val="1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r">
              <a:spcAft>
                <a:spcPts val="225"/>
              </a:spcAft>
            </a:pPr>
            <a:r>
              <a:rPr lang="en-US" altLang="ko-KR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201610624 </a:t>
            </a:r>
            <a:r>
              <a:rPr lang="ko-KR" altLang="en-US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윤희영</a:t>
            </a:r>
            <a:endParaRPr lang="en-US" altLang="ko-KR" sz="1200" spc="-113" dirty="0">
              <a:solidFill>
                <a:schemeClr val="tx1">
                  <a:lumMod val="85000"/>
                  <a:lumOff val="1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r">
              <a:spcAft>
                <a:spcPts val="225"/>
              </a:spcAft>
            </a:pPr>
            <a:r>
              <a:rPr lang="en-US" altLang="ko-KR" sz="12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201610586 </a:t>
            </a:r>
            <a:r>
              <a:rPr lang="ko-KR" altLang="en-US" sz="1200" spc="-11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김영비</a:t>
            </a:r>
            <a:endParaRPr lang="en-US" altLang="ko-KR" sz="1200" spc="-113" dirty="0">
              <a:solidFill>
                <a:schemeClr val="tx1">
                  <a:lumMod val="85000"/>
                  <a:lumOff val="1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46" name="그룹 445"/>
          <p:cNvGrpSpPr/>
          <p:nvPr/>
        </p:nvGrpSpPr>
        <p:grpSpPr>
          <a:xfrm>
            <a:off x="2175295" y="3058350"/>
            <a:ext cx="5046767" cy="897159"/>
            <a:chOff x="1427212" y="4209800"/>
            <a:chExt cx="6729022" cy="1196212"/>
          </a:xfrm>
        </p:grpSpPr>
        <p:sp>
          <p:nvSpPr>
            <p:cNvPr id="2" name="TextBox 1"/>
            <p:cNvSpPr txBox="1"/>
            <p:nvPr/>
          </p:nvSpPr>
          <p:spPr>
            <a:xfrm>
              <a:off x="1427212" y="4209800"/>
              <a:ext cx="6729022" cy="67710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700" spc="-113" dirty="0">
                  <a:solidFill>
                    <a:srgbClr val="029DC3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- </a:t>
              </a:r>
              <a:r>
                <a:rPr lang="ko-KR" altLang="en-US" sz="2700" spc="-113" dirty="0">
                  <a:solidFill>
                    <a:srgbClr val="029DC3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서울시 내 노인복지시설  입지선정 </a:t>
              </a:r>
              <a:r>
                <a:rPr lang="en-US" altLang="ko-KR" sz="2700" spc="-113" dirty="0">
                  <a:solidFill>
                    <a:srgbClr val="029DC3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-</a:t>
              </a:r>
              <a:endParaRPr lang="ko-KR" altLang="en-US" sz="2700" spc="-113" dirty="0">
                <a:solidFill>
                  <a:srgbClr val="029DC3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endParaRPr>
            </a:p>
          </p:txBody>
        </p:sp>
        <p:sp>
          <p:nvSpPr>
            <p:cNvPr id="443" name="TextBox 442"/>
            <p:cNvSpPr txBox="1"/>
            <p:nvPr/>
          </p:nvSpPr>
          <p:spPr>
            <a:xfrm>
              <a:off x="3127024" y="4913569"/>
              <a:ext cx="2891049" cy="492443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>
                <a:spcAft>
                  <a:spcPts val="225"/>
                </a:spcAft>
              </a:pPr>
              <a:r>
                <a:rPr lang="ko-KR" altLang="en-US" sz="1800" b="1" spc="-1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Segoe UI Black" pitchFamily="34" charset="0"/>
                </a:rPr>
                <a:t>경영 </a:t>
              </a:r>
              <a:r>
                <a:rPr lang="ko-KR" altLang="en-US" sz="1800" b="1" spc="-11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Segoe UI Black" pitchFamily="34" charset="0"/>
                </a:rPr>
                <a:t>빅데이터</a:t>
              </a:r>
              <a:r>
                <a:rPr lang="ko-KR" altLang="en-US" sz="1800" b="1" spc="-1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Segoe UI Black" pitchFamily="34" charset="0"/>
                </a:rPr>
                <a:t> 분석 </a:t>
              </a:r>
              <a:r>
                <a:rPr lang="en-US" altLang="ko-KR" sz="1800" b="1" spc="-1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Segoe UI Black" pitchFamily="34" charset="0"/>
                </a:rPr>
                <a:t>1</a:t>
              </a:r>
              <a:r>
                <a:rPr lang="ko-KR" altLang="en-US" sz="1800" b="1" spc="-1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Segoe UI Black" pitchFamily="34" charset="0"/>
                </a:rPr>
                <a:t>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89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hy\Desktop\서울지도.png">
            <a:extLst>
              <a:ext uri="{FF2B5EF4-FFF2-40B4-BE49-F238E27FC236}">
                <a16:creationId xmlns:a16="http://schemas.microsoft.com/office/drawing/2014/main" id="{9EE067D7-0F5B-40F2-98CD-3C6725E9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6801" y="1277015"/>
            <a:ext cx="4754880" cy="3233993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C7515-1867-47A0-8FA0-00926FF6F93E}"/>
              </a:ext>
            </a:extLst>
          </p:cNvPr>
          <p:cNvSpPr txBox="1"/>
          <p:nvPr/>
        </p:nvSpPr>
        <p:spPr>
          <a:xfrm>
            <a:off x="2266277" y="632492"/>
            <a:ext cx="450731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노인 복지시설이  어느 지역에 입지하면 좋을까</a:t>
            </a:r>
            <a:r>
              <a:rPr lang="en-US" altLang="ko-KR" sz="1800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?</a:t>
            </a:r>
            <a:endParaRPr lang="ko-KR" altLang="en-US" sz="1800" spc="-113" dirty="0">
              <a:solidFill>
                <a:schemeClr val="tx1">
                  <a:lumMod val="85000"/>
                  <a:lumOff val="1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8B00C3-328A-45CB-80DC-BD01CFD57C4B}"/>
              </a:ext>
            </a:extLst>
          </p:cNvPr>
          <p:cNvSpPr/>
          <p:nvPr/>
        </p:nvSpPr>
        <p:spPr>
          <a:xfrm>
            <a:off x="0" y="0"/>
            <a:ext cx="9144000" cy="120401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BD54B0-0C00-4F1E-A398-8F62D5077161}"/>
              </a:ext>
            </a:extLst>
          </p:cNvPr>
          <p:cNvSpPr/>
          <p:nvPr/>
        </p:nvSpPr>
        <p:spPr>
          <a:xfrm rot="5400000">
            <a:off x="-2501153" y="2501153"/>
            <a:ext cx="5143500" cy="141194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1C159F-6D83-453E-8D77-F3E26E33D682}"/>
              </a:ext>
            </a:extLst>
          </p:cNvPr>
          <p:cNvSpPr/>
          <p:nvPr/>
        </p:nvSpPr>
        <p:spPr>
          <a:xfrm>
            <a:off x="0" y="5023099"/>
            <a:ext cx="9144000" cy="120401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9A8774-C74E-4873-A072-AA1C7B6546E9}"/>
              </a:ext>
            </a:extLst>
          </p:cNvPr>
          <p:cNvSpPr/>
          <p:nvPr/>
        </p:nvSpPr>
        <p:spPr>
          <a:xfrm rot="5400000">
            <a:off x="6501653" y="2501153"/>
            <a:ext cx="5143500" cy="141194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10" name="TextBox 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- 8-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61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03FF5-0D2F-49FA-9311-EB04205F52F7}"/>
              </a:ext>
            </a:extLst>
          </p:cNvPr>
          <p:cNvSpPr/>
          <p:nvPr/>
        </p:nvSpPr>
        <p:spPr>
          <a:xfrm>
            <a:off x="3041257" y="1559859"/>
            <a:ext cx="2929237" cy="58574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본론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B3339A-DCFC-4B90-9332-F98AF8EB891E}"/>
              </a:ext>
            </a:extLst>
          </p:cNvPr>
          <p:cNvSpPr/>
          <p:nvPr/>
        </p:nvSpPr>
        <p:spPr>
          <a:xfrm>
            <a:off x="2440640" y="2504515"/>
            <a:ext cx="4114801" cy="108584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데이터 분석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083BD89-831D-4468-96FF-7602209F1918}"/>
              </a:ext>
            </a:extLst>
          </p:cNvPr>
          <p:cNvCxnSpPr>
            <a:cxnSpLocks/>
          </p:cNvCxnSpPr>
          <p:nvPr/>
        </p:nvCxnSpPr>
        <p:spPr>
          <a:xfrm>
            <a:off x="2319618" y="2313693"/>
            <a:ext cx="453165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- 9 -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7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A266E3A6-473B-48C4-A575-432404E006BD}"/>
              </a:ext>
            </a:extLst>
          </p:cNvPr>
          <p:cNvSpPr/>
          <p:nvPr/>
        </p:nvSpPr>
        <p:spPr>
          <a:xfrm>
            <a:off x="5059892" y="1867646"/>
            <a:ext cx="2721120" cy="25948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210 모던굴림 B" panose="02020603020101020101" pitchFamily="18" charset="-127"/>
              <a:ea typeface="210 모던굴림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47F4C-1AD6-4CF1-8AF9-732E3D64C3C0}"/>
              </a:ext>
            </a:extLst>
          </p:cNvPr>
          <p:cNvSpPr txBox="1"/>
          <p:nvPr/>
        </p:nvSpPr>
        <p:spPr>
          <a:xfrm>
            <a:off x="4962750" y="2542227"/>
            <a:ext cx="289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kumimoji="1" lang="ko-KR" altLang="en-US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가지 </a:t>
            </a:r>
            <a:r>
              <a:rPr kumimoji="1" lang="ko-KR" altLang="en-US" sz="18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r>
              <a:rPr kumimoji="1" lang="ko-KR" altLang="en-US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 실시</a:t>
            </a:r>
            <a:endParaRPr kumimoji="1" lang="en-US" altLang="ko-KR" sz="1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kumimoji="1"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 R</a:t>
            </a:r>
            <a:r>
              <a:rPr kumimoji="1" lang="ko-KR" altLang="en-US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을 이용한 </a:t>
            </a:r>
            <a:r>
              <a:rPr kumimoji="1" lang="ko-KR" altLang="en-US" sz="18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endParaRPr kumimoji="1" lang="en-US" altLang="ko-KR" sz="1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kumimoji="1"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Python</a:t>
            </a:r>
            <a:r>
              <a:rPr kumimoji="1" lang="ko-KR" altLang="en-US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을 이용한 </a:t>
            </a:r>
            <a:r>
              <a:rPr kumimoji="1" lang="ko-KR" altLang="en-US" sz="18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endParaRPr kumimoji="1" lang="en-US" altLang="ko-KR" sz="1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kumimoji="1"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rPr>
              <a:t>Twitter-scraper</a:t>
            </a:r>
            <a:endParaRPr kumimoji="1" lang="ko-KR" altLang="en-US" sz="1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7BEBAC-72DF-4793-AD1B-C5744565CF4F}"/>
              </a:ext>
            </a:extLst>
          </p:cNvPr>
          <p:cNvGrpSpPr/>
          <p:nvPr/>
        </p:nvGrpSpPr>
        <p:grpSpPr>
          <a:xfrm>
            <a:off x="1284851" y="1844952"/>
            <a:ext cx="2721120" cy="2594878"/>
            <a:chOff x="1102538" y="1737360"/>
            <a:chExt cx="2721120" cy="259487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A4ED0E4-5D51-43E0-88E7-C06CB5FC7DF3}"/>
                </a:ext>
              </a:extLst>
            </p:cNvPr>
            <p:cNvSpPr/>
            <p:nvPr/>
          </p:nvSpPr>
          <p:spPr>
            <a:xfrm>
              <a:off x="1102538" y="1737360"/>
              <a:ext cx="2721120" cy="25948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065959-83F6-4BEE-8835-70AD28BFB1C6}"/>
                </a:ext>
              </a:extLst>
            </p:cNvPr>
            <p:cNvSpPr txBox="1"/>
            <p:nvPr/>
          </p:nvSpPr>
          <p:spPr>
            <a:xfrm>
              <a:off x="1199412" y="2819225"/>
              <a:ext cx="254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Twitter Developer</a:t>
              </a:r>
              <a:r>
                <a:rPr kumimoji="1" lang="ko-KR" altLang="en-US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에서</a:t>
              </a:r>
              <a:endParaRPr kumimoji="1"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kumimoji="1" lang="ko-KR" altLang="en-US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개인 </a:t>
              </a:r>
              <a:r>
                <a:rPr kumimoji="1" lang="en-US" altLang="ko-KR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API</a:t>
              </a:r>
              <a:r>
                <a:rPr kumimoji="1" lang="ko-KR" altLang="en-US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 계정을 신청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D418C8-6B2F-4C39-9D9E-5A5A96E5D0A7}"/>
              </a:ext>
            </a:extLst>
          </p:cNvPr>
          <p:cNvGrpSpPr/>
          <p:nvPr/>
        </p:nvGrpSpPr>
        <p:grpSpPr>
          <a:xfrm>
            <a:off x="959532" y="690426"/>
            <a:ext cx="5826865" cy="759696"/>
            <a:chOff x="491138" y="633236"/>
            <a:chExt cx="5826865" cy="7596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4D0A92-6972-44DD-92D3-DE53CB967C45}"/>
                </a:ext>
              </a:extLst>
            </p:cNvPr>
            <p:cNvGrpSpPr/>
            <p:nvPr/>
          </p:nvGrpSpPr>
          <p:grpSpPr>
            <a:xfrm>
              <a:off x="998658" y="676458"/>
              <a:ext cx="5319345" cy="680948"/>
              <a:chOff x="796127" y="546173"/>
              <a:chExt cx="5319345" cy="68094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B2EA1-353F-4282-BB6E-D796DDD2B4AB}"/>
                  </a:ext>
                </a:extLst>
              </p:cNvPr>
              <p:cNvSpPr txBox="1"/>
              <p:nvPr/>
            </p:nvSpPr>
            <p:spPr>
              <a:xfrm>
                <a:off x="796127" y="546173"/>
                <a:ext cx="4535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Twitter</a:t>
                </a:r>
                <a:r>
                  <a:rPr kumimoji="1"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</a:t>
                </a:r>
                <a:r>
                  <a:rPr kumimoji="1"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이용하여 노인복지시설에 대한 사람들의 반응 조사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1E85CA-FD64-428A-A9A7-1B1D962CFB39}"/>
                  </a:ext>
                </a:extLst>
              </p:cNvPr>
              <p:cNvSpPr txBox="1"/>
              <p:nvPr/>
            </p:nvSpPr>
            <p:spPr>
              <a:xfrm>
                <a:off x="800684" y="919344"/>
                <a:ext cx="53147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Twitter Developer Center</a:t>
                </a:r>
                <a:r>
                  <a:rPr kumimoji="1"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개인용 </a:t>
                </a:r>
                <a:r>
                  <a:rPr kumimoji="1"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token</a:t>
                </a:r>
                <a:r>
                  <a:rPr kumimoji="1"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다운받아 </a:t>
                </a:r>
                <a:r>
                  <a:rPr kumimoji="1"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크롤링</a:t>
                </a:r>
                <a:r>
                  <a:rPr kumimoji="1"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실시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E489B2-525D-4723-8DD2-88DEB1CFB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33499" l="32813" r="66309">
                          <a14:foregroundMark x1="42871" y1="12227" x2="48145" y2="17893"/>
                          <a14:foregroundMark x1="60840" y1="7654" x2="58496" y2="8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26146" t="-499" r="31875" b="67956"/>
            <a:stretch/>
          </p:blipFill>
          <p:spPr>
            <a:xfrm>
              <a:off x="491138" y="633236"/>
              <a:ext cx="507520" cy="3865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21DEDC-B301-45F5-B141-848B9F596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33499" l="32813" r="66309">
                          <a14:foregroundMark x1="42871" y1="12227" x2="48145" y2="17893"/>
                          <a14:foregroundMark x1="60840" y1="7654" x2="58496" y2="89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26146" t="-499" r="31875" b="67956"/>
            <a:stretch/>
          </p:blipFill>
          <p:spPr>
            <a:xfrm>
              <a:off x="491138" y="1006407"/>
              <a:ext cx="507520" cy="38652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- 10 -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93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82BB449B-EB95-460D-8B5B-9470FD0D5E31}"/>
              </a:ext>
            </a:extLst>
          </p:cNvPr>
          <p:cNvCxnSpPr>
            <a:cxnSpLocks/>
          </p:cNvCxnSpPr>
          <p:nvPr/>
        </p:nvCxnSpPr>
        <p:spPr>
          <a:xfrm>
            <a:off x="530766" y="878419"/>
            <a:ext cx="502421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C23983-B46C-4A83-80CD-534F0F01B5FA}"/>
              </a:ext>
            </a:extLst>
          </p:cNvPr>
          <p:cNvSpPr txBox="1"/>
          <p:nvPr/>
        </p:nvSpPr>
        <p:spPr>
          <a:xfrm>
            <a:off x="442642" y="446065"/>
            <a:ext cx="447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 소개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: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kumimoji="1" lang="en-US" altLang="ko-KR" sz="18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Rstudio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에서 실행한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R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BFBDB4-FB54-45EA-AB0B-5566BF1D3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1" y="1106298"/>
            <a:ext cx="5359357" cy="22450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1549C9-0F60-4029-82AC-CF733BE53A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620" y="3611452"/>
            <a:ext cx="7944591" cy="1165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CFF8D3-9E14-4155-9742-FF244B4AF478}"/>
              </a:ext>
            </a:extLst>
          </p:cNvPr>
          <p:cNvSpPr txBox="1"/>
          <p:nvPr/>
        </p:nvSpPr>
        <p:spPr>
          <a:xfrm>
            <a:off x="5815507" y="1915369"/>
            <a:ext cx="3013647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\uB178\uC778\uBCF5\uC9C0 :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＇노인복지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kumimoji="1"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유니코드로 변환한 것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03921B-3AF0-47E8-B9A7-14E1EA4BA5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9" b="49757" l="21455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2530" t="38196" r="3516" b="53025"/>
          <a:stretch/>
        </p:blipFill>
        <p:spPr>
          <a:xfrm>
            <a:off x="5835725" y="2588884"/>
            <a:ext cx="3256099" cy="1061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- 11 -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9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8C238-B212-4EAF-B6AD-752AF19028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273" y="1043071"/>
            <a:ext cx="8150330" cy="3796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D9B9EE-81CF-4C98-85FD-21F5D2611CBE}"/>
              </a:ext>
            </a:extLst>
          </p:cNvPr>
          <p:cNvSpPr txBox="1"/>
          <p:nvPr/>
        </p:nvSpPr>
        <p:spPr>
          <a:xfrm>
            <a:off x="451273" y="47101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R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코드로 돌린 결과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csv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파일</a:t>
            </a: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2DE49247-90AD-4420-B691-C58BD8882092}"/>
              </a:ext>
            </a:extLst>
          </p:cNvPr>
          <p:cNvCxnSpPr>
            <a:cxnSpLocks/>
          </p:cNvCxnSpPr>
          <p:nvPr/>
        </p:nvCxnSpPr>
        <p:spPr>
          <a:xfrm>
            <a:off x="530766" y="878419"/>
            <a:ext cx="502421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- 12 -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35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02073-5ED9-4C44-8E3E-0EAECBDC2D27}"/>
              </a:ext>
            </a:extLst>
          </p:cNvPr>
          <p:cNvSpPr txBox="1"/>
          <p:nvPr/>
        </p:nvSpPr>
        <p:spPr>
          <a:xfrm>
            <a:off x="375512" y="572246"/>
            <a:ext cx="797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 소개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: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kumimoji="1" lang="en-US" altLang="ko-KR" sz="18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Jupyter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상에서 실행한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Python 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기본 세팅 코드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378BC1-23B6-40DF-9E5A-A006ADDA64A2}"/>
              </a:ext>
            </a:extLst>
          </p:cNvPr>
          <p:cNvGrpSpPr/>
          <p:nvPr/>
        </p:nvGrpSpPr>
        <p:grpSpPr>
          <a:xfrm>
            <a:off x="672323" y="1311410"/>
            <a:ext cx="6771198" cy="3384697"/>
            <a:chOff x="672323" y="1448570"/>
            <a:chExt cx="6771198" cy="33846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8AFD21-12AF-4349-A3B4-32C269ADDD44}"/>
                </a:ext>
              </a:extLst>
            </p:cNvPr>
            <p:cNvSpPr txBox="1"/>
            <p:nvPr/>
          </p:nvSpPr>
          <p:spPr>
            <a:xfrm>
              <a:off x="731450" y="1448570"/>
              <a:ext cx="2271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Using package : ‘</a:t>
              </a:r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Tweepy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endPara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29A9E3-B0FD-4C1A-B1BF-AC89CBDBCC18}"/>
                </a:ext>
              </a:extLst>
            </p:cNvPr>
            <p:cNvSpPr txBox="1"/>
            <p:nvPr/>
          </p:nvSpPr>
          <p:spPr>
            <a:xfrm>
              <a:off x="731450" y="2009933"/>
              <a:ext cx="5309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!pip install </a:t>
              </a:r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tweepy</a:t>
              </a:r>
              <a:endPara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Import </a:t>
              </a:r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tweepy</a:t>
              </a:r>
              <a:endPara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BE8431-A185-4249-80C5-B657F30852D6}"/>
                </a:ext>
              </a:extLst>
            </p:cNvPr>
            <p:cNvSpPr/>
            <p:nvPr/>
          </p:nvSpPr>
          <p:spPr>
            <a:xfrm>
              <a:off x="697407" y="2962714"/>
              <a:ext cx="3798476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 </a:t>
              </a:r>
              <a:r>
                <a:rPr kumimoji="1"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트위터 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application</a:t>
              </a:r>
              <a:r>
                <a:rPr kumimoji="1"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발급받은 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key </a:t>
              </a:r>
              <a:r>
                <a:rPr kumimoji="1"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입력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EE97AF-959F-4E7D-9288-DD1F8E2CE53E}"/>
                </a:ext>
              </a:extLst>
            </p:cNvPr>
            <p:cNvSpPr/>
            <p:nvPr/>
          </p:nvSpPr>
          <p:spPr>
            <a:xfrm>
              <a:off x="672323" y="3663716"/>
              <a:ext cx="677119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consumer_key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'5AHA6WnwL5CmIw4Hg8cwPPoAx'</a:t>
              </a:r>
            </a:p>
            <a:p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consumer_secret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'b85xJBKZ7Kmc7bUZJCxXL3yMxCiLgxbh5uZtbsZpTZNjnGE3Ky'</a:t>
              </a:r>
            </a:p>
            <a:p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access_token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'1055056704302284800-ZlKcFBGOq6JDyosmNBJvQIWlcWYioA'</a:t>
              </a:r>
            </a:p>
            <a:p>
              <a:r>
                <a:rPr kumimoji="1"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access_token_secret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'SGHvNhv6MBJPTuoxdEndLwl0BwgXRBw4nIkPctGFodAVT’</a:t>
              </a:r>
            </a:p>
          </p:txBody>
        </p:sp>
      </p:grpSp>
      <p:cxnSp>
        <p:nvCxnSpPr>
          <p:cNvPr id="16" name="직선 연결선 13">
            <a:extLst>
              <a:ext uri="{FF2B5EF4-FFF2-40B4-BE49-F238E27FC236}">
                <a16:creationId xmlns:a16="http://schemas.microsoft.com/office/drawing/2014/main" id="{1A216A88-8F6B-48D2-A104-9A0DFA2E4712}"/>
              </a:ext>
            </a:extLst>
          </p:cNvPr>
          <p:cNvCxnSpPr>
            <a:cxnSpLocks/>
          </p:cNvCxnSpPr>
          <p:nvPr/>
        </p:nvCxnSpPr>
        <p:spPr>
          <a:xfrm>
            <a:off x="459332" y="941578"/>
            <a:ext cx="655452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- 13 -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64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EFAA8802-269E-4352-9065-9EED8F152E44}"/>
              </a:ext>
            </a:extLst>
          </p:cNvPr>
          <p:cNvCxnSpPr>
            <a:cxnSpLocks/>
          </p:cNvCxnSpPr>
          <p:nvPr/>
        </p:nvCxnSpPr>
        <p:spPr>
          <a:xfrm>
            <a:off x="665395" y="983901"/>
            <a:ext cx="538775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D106D4-012F-4A92-970D-2795E0F5CDFF}"/>
              </a:ext>
            </a:extLst>
          </p:cNvPr>
          <p:cNvSpPr txBox="1"/>
          <p:nvPr/>
        </p:nvSpPr>
        <p:spPr>
          <a:xfrm>
            <a:off x="559743" y="614569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 소개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: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kumimoji="1" lang="en-US" altLang="ko-KR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Python </a:t>
            </a:r>
            <a:r>
              <a:rPr kumimoji="1" lang="ko-KR" altLang="en-US" sz="18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기본 세팅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228DA-BAF4-4480-8415-E2F9922AC222}"/>
              </a:ext>
            </a:extLst>
          </p:cNvPr>
          <p:cNvSpPr txBox="1"/>
          <p:nvPr/>
        </p:nvSpPr>
        <p:spPr>
          <a:xfrm>
            <a:off x="866070" y="1214261"/>
            <a:ext cx="2271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Using package : ‘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Tweepy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FE28B7-A91B-45CD-AC61-37F7119AE358}"/>
              </a:ext>
            </a:extLst>
          </p:cNvPr>
          <p:cNvSpPr/>
          <p:nvPr/>
        </p:nvSpPr>
        <p:spPr>
          <a:xfrm>
            <a:off x="866072" y="1883743"/>
            <a:ext cx="293061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1. </a:t>
            </a:r>
            <a:r>
              <a:rPr kumimoji="1"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핸들러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및 개인정보 </a:t>
            </a:r>
            <a:r>
              <a:rPr kumimoji="1"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인증요청</a:t>
            </a:r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CF7164-E230-4C77-9625-5B7D503A4014}"/>
              </a:ext>
            </a:extLst>
          </p:cNvPr>
          <p:cNvSpPr/>
          <p:nvPr/>
        </p:nvSpPr>
        <p:spPr>
          <a:xfrm>
            <a:off x="866072" y="2237190"/>
            <a:ext cx="7726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tweepy.OAuthHandler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consumer_key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consumer_secret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2DE361-2162-4345-9E85-8DCC064AA79F}"/>
              </a:ext>
            </a:extLst>
          </p:cNvPr>
          <p:cNvSpPr/>
          <p:nvPr/>
        </p:nvSpPr>
        <p:spPr>
          <a:xfrm>
            <a:off x="866071" y="2939951"/>
            <a:ext cx="136768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2.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액세스 요청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19C88-0739-45F3-9D56-62E5EDC3A723}"/>
              </a:ext>
            </a:extLst>
          </p:cNvPr>
          <p:cNvSpPr/>
          <p:nvPr/>
        </p:nvSpPr>
        <p:spPr>
          <a:xfrm>
            <a:off x="866071" y="3331801"/>
            <a:ext cx="5058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auth.set_access_token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access_token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access_token_secret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EFEEFD-B675-47D5-9467-8B078F793ADB}"/>
              </a:ext>
            </a:extLst>
          </p:cNvPr>
          <p:cNvSpPr/>
          <p:nvPr/>
        </p:nvSpPr>
        <p:spPr>
          <a:xfrm>
            <a:off x="866070" y="4044725"/>
            <a:ext cx="183107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3.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Twitter API 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7887B6-BC16-479E-A27C-A5C5BC79B2AD}"/>
              </a:ext>
            </a:extLst>
          </p:cNvPr>
          <p:cNvSpPr/>
          <p:nvPr/>
        </p:nvSpPr>
        <p:spPr>
          <a:xfrm>
            <a:off x="866070" y="4442518"/>
            <a:ext cx="2075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tweepy.API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- 14 -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48E0CAB6-A807-499D-B984-BC086D8A7B84}"/>
              </a:ext>
            </a:extLst>
          </p:cNvPr>
          <p:cNvCxnSpPr>
            <a:cxnSpLocks/>
          </p:cNvCxnSpPr>
          <p:nvPr/>
        </p:nvCxnSpPr>
        <p:spPr>
          <a:xfrm>
            <a:off x="463727" y="906885"/>
            <a:ext cx="334537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47C86E-AA40-462C-8C07-184EEA0AFF7A}"/>
              </a:ext>
            </a:extLst>
          </p:cNvPr>
          <p:cNvSpPr txBox="1"/>
          <p:nvPr/>
        </p:nvSpPr>
        <p:spPr>
          <a:xfrm>
            <a:off x="356902" y="506775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1)</a:t>
            </a:r>
            <a:r>
              <a:rPr kumimoji="1" lang="ko-KR" altLang="en-US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첫번째로 시도한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60F90-F1DE-4E73-AB10-216C48542810}"/>
              </a:ext>
            </a:extLst>
          </p:cNvPr>
          <p:cNvSpPr txBox="1"/>
          <p:nvPr/>
        </p:nvSpPr>
        <p:spPr>
          <a:xfrm>
            <a:off x="444448" y="1306995"/>
            <a:ext cx="363227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keyword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자신이 검색하고 싶은 키워드 입력</a:t>
            </a:r>
            <a:endParaRPr kumimoji="1"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keyword = ”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노인복지시설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";</a:t>
            </a:r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 = [] # </a:t>
            </a:r>
            <a:r>
              <a:rPr kumimoji="1"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결과를 저장할 변수</a:t>
            </a:r>
          </a:p>
          <a:p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</a:t>
            </a: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while(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&lt;= 30): # 20page 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대상으로 </a:t>
            </a:r>
            <a:r>
              <a:rPr kumimoji="1"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tweets =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api.search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(keyword)</a:t>
            </a: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for tweets in tweets:</a:t>
            </a: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search.append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(tweets)</a:t>
            </a: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cnt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+= 1</a:t>
            </a:r>
          </a:p>
          <a:p>
            <a:endParaRPr kumimoji="1"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</a:t>
            </a:r>
            <a:r>
              <a:rPr kumimoji="1"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(search)) # 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길이</a:t>
            </a: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print(search[0]) # 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</a:t>
            </a:r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kumimoji="1"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</a:t>
            </a:r>
          </a:p>
          <a:p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 ('search')</a:t>
            </a:r>
            <a:endParaRPr kumimoji="1"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613206-8CD8-4C6A-9318-D78AF4B967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8503" y="773461"/>
            <a:ext cx="4694417" cy="38997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- 15 -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22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F98A63A4-4B24-4217-ACA9-7CE49D147ABB}"/>
              </a:ext>
            </a:extLst>
          </p:cNvPr>
          <p:cNvCxnSpPr>
            <a:cxnSpLocks/>
          </p:cNvCxnSpPr>
          <p:nvPr/>
        </p:nvCxnSpPr>
        <p:spPr>
          <a:xfrm>
            <a:off x="467152" y="942215"/>
            <a:ext cx="334537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747298-B1F8-432E-856E-826A91F9DBE8}"/>
              </a:ext>
            </a:extLst>
          </p:cNvPr>
          <p:cNvSpPr txBox="1"/>
          <p:nvPr/>
        </p:nvSpPr>
        <p:spPr>
          <a:xfrm>
            <a:off x="383011" y="506772"/>
            <a:ext cx="2630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2)</a:t>
            </a:r>
            <a:r>
              <a:rPr kumimoji="1" lang="ko-KR" altLang="en-US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두번째로 시도한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7784-5624-406A-A9AB-1B77730EAD26}"/>
              </a:ext>
            </a:extLst>
          </p:cNvPr>
          <p:cNvSpPr txBox="1"/>
          <p:nvPr/>
        </p:nvSpPr>
        <p:spPr>
          <a:xfrm>
            <a:off x="384416" y="1142257"/>
            <a:ext cx="5277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검색하고 싶은 키워드 입력</a:t>
            </a:r>
            <a:endParaRPr kumimoji="1"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keyword =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＇노인복지시설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kumimoji="1"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= [] # </a:t>
            </a:r>
            <a:r>
              <a:rPr kumimoji="1"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텍스트를 저장할 리스트 변수</a:t>
            </a:r>
          </a:p>
          <a:p>
            <a:endParaRPr kumimoji="1"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 range(1,30): #1~30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kumimoji="1"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kumimoji="1"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tweets = 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api.search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(keyword) </a:t>
            </a:r>
          </a:p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keyword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실시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tweets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담긴다</a:t>
            </a:r>
          </a:p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tweet in tweets:</a:t>
            </a: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result.append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tweet.id_str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tweet.text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tweet.created_at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</a:p>
          <a:p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kumimoji="1"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리스트에 삽입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(id, </a:t>
            </a:r>
            <a:r>
              <a:rPr kumimoji="1"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트윗내용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생성날짜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kumimoji="1"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</a:t>
            </a:r>
            <a:r>
              <a:rPr kumimoji="1"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(result)) #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크롤링하여 가져온 트윗 개수</a:t>
            </a: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print(result[0]) #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결과 확인 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항목만 확인할 때</a:t>
            </a:r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kumimoji="1"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print(result) # </a:t>
            </a:r>
            <a:r>
              <a:rPr kumimoji="1"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전체를 확인하고 싶으면 이 코드로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932485-2DE9-43CA-9D8F-B57016E23C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1578" y="806784"/>
            <a:ext cx="3704624" cy="32738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F437C0-CBFD-41E7-99FC-1B9FFB935FE4}"/>
              </a:ext>
            </a:extLst>
          </p:cNvPr>
          <p:cNvSpPr/>
          <p:nvPr/>
        </p:nvSpPr>
        <p:spPr>
          <a:xfrm>
            <a:off x="974169" y="4260197"/>
            <a:ext cx="7195662" cy="727405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좀 더 깔끔한 형태로 결과가 나오는 것을 알 수 있다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- 16 -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0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2D5B0D-4C22-4AAB-980B-B0B2308D81B0}"/>
              </a:ext>
            </a:extLst>
          </p:cNvPr>
          <p:cNvSpPr/>
          <p:nvPr/>
        </p:nvSpPr>
        <p:spPr>
          <a:xfrm>
            <a:off x="536524" y="4240826"/>
            <a:ext cx="8078783" cy="611814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크롤링이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되지 않을 때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NIMS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서버를 사용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</a:t>
            </a:r>
            <a:r>
              <a:rPr lang="en-US" altLang="ko-KR" sz="14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연동하여 사용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8CD4FB-0ECF-4A08-ACB0-6BE698391A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458" y="807720"/>
            <a:ext cx="7810582" cy="3161647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6BE3AD0C-2C2B-4E88-8258-B96FBB9E09F1}"/>
              </a:ext>
            </a:extLst>
          </p:cNvPr>
          <p:cNvSpPr/>
          <p:nvPr/>
        </p:nvSpPr>
        <p:spPr>
          <a:xfrm>
            <a:off x="6438038" y="902674"/>
            <a:ext cx="892635" cy="542918"/>
          </a:xfrm>
          <a:prstGeom prst="fram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 7 -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2E7324-4EC2-436F-B350-8E685E943A85}"/>
              </a:ext>
            </a:extLst>
          </p:cNvPr>
          <p:cNvSpPr/>
          <p:nvPr/>
        </p:nvSpPr>
        <p:spPr>
          <a:xfrm>
            <a:off x="2021501" y="888149"/>
            <a:ext cx="5248056" cy="3490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58467A-A88F-4213-A0E9-AF66B01786D8}"/>
              </a:ext>
            </a:extLst>
          </p:cNvPr>
          <p:cNvSpPr/>
          <p:nvPr/>
        </p:nvSpPr>
        <p:spPr>
          <a:xfrm>
            <a:off x="1984679" y="850163"/>
            <a:ext cx="5317205" cy="3563022"/>
          </a:xfrm>
          <a:prstGeom prst="rect">
            <a:avLst/>
          </a:prstGeom>
          <a:noFill/>
          <a:ln w="25400">
            <a:solidFill>
              <a:schemeClr val="bg1">
                <a:alpha val="78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D8DE6-B278-4B99-93B0-246FF590B0E3}"/>
              </a:ext>
            </a:extLst>
          </p:cNvPr>
          <p:cNvSpPr txBox="1"/>
          <p:nvPr/>
        </p:nvSpPr>
        <p:spPr>
          <a:xfrm>
            <a:off x="2652057" y="1125895"/>
            <a:ext cx="406393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spc="-113" dirty="0">
                <a:ln>
                  <a:solidFill>
                    <a:schemeClr val="tx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  <a:cs typeface="조선일보명조" panose="02030304000000000000" pitchFamily="18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91FF2E-622C-4F2E-AE2F-CA239820466B}"/>
              </a:ext>
            </a:extLst>
          </p:cNvPr>
          <p:cNvGrpSpPr/>
          <p:nvPr/>
        </p:nvGrpSpPr>
        <p:grpSpPr>
          <a:xfrm>
            <a:off x="2652056" y="1775487"/>
            <a:ext cx="4063934" cy="472213"/>
            <a:chOff x="3210560" y="2041966"/>
            <a:chExt cx="5770880" cy="655065"/>
          </a:xfrm>
          <a:scene3d>
            <a:camera prst="obliqueTopLeft"/>
            <a:lightRig rig="threePt" dir="t"/>
          </a:scene3d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3FE8A-81B4-4D19-B170-D3B0EA6B71C5}"/>
                </a:ext>
              </a:extLst>
            </p:cNvPr>
            <p:cNvSpPr txBox="1"/>
            <p:nvPr/>
          </p:nvSpPr>
          <p:spPr>
            <a:xfrm>
              <a:off x="3210560" y="2041966"/>
              <a:ext cx="5770880" cy="4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현대하모니 B" panose="02020603020101020101" pitchFamily="18" charset="-127"/>
                  <a:ea typeface="현대하모니 B" panose="02020603020101020101" pitchFamily="18" charset="-127"/>
                  <a:cs typeface="조선일보명조" panose="02030304000000000000" pitchFamily="18" charset="-127"/>
                </a:rPr>
                <a:t>서론</a:t>
              </a:r>
              <a:endParaRPr lang="en-US" altLang="ko-KR" sz="1500" spc="-11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B" panose="02020603020101020101" pitchFamily="18" charset="-127"/>
                <a:ea typeface="현대하모니 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56E67-087A-44BB-B245-9D375A2CC2ED}"/>
                </a:ext>
              </a:extLst>
            </p:cNvPr>
            <p:cNvSpPr txBox="1"/>
            <p:nvPr/>
          </p:nvSpPr>
          <p:spPr>
            <a:xfrm>
              <a:off x="3210560" y="2344793"/>
              <a:ext cx="5770880" cy="35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조선일보명조" panose="02030304000000000000" pitchFamily="18" charset="-127"/>
                </a:rPr>
                <a:t>선정 배경 및 주제소개</a:t>
              </a:r>
              <a:endPara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853988-8E3C-49E8-8501-25CCB6A332E6}"/>
              </a:ext>
            </a:extLst>
          </p:cNvPr>
          <p:cNvGrpSpPr/>
          <p:nvPr/>
        </p:nvGrpSpPr>
        <p:grpSpPr>
          <a:xfrm>
            <a:off x="2652056" y="2387881"/>
            <a:ext cx="4063934" cy="472213"/>
            <a:chOff x="3210560" y="2826089"/>
            <a:chExt cx="5770880" cy="655065"/>
          </a:xfrm>
          <a:scene3d>
            <a:camera prst="obliqueTopLeft"/>
            <a:lightRig rig="threePt" dir="t"/>
          </a:scene3d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04024B-B515-4325-BB1E-95A0164784CD}"/>
                </a:ext>
              </a:extLst>
            </p:cNvPr>
            <p:cNvSpPr txBox="1"/>
            <p:nvPr/>
          </p:nvSpPr>
          <p:spPr>
            <a:xfrm>
              <a:off x="3210560" y="2826089"/>
              <a:ext cx="5770880" cy="4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현대하모니 B" panose="02020603020101020101" pitchFamily="18" charset="-127"/>
                  <a:ea typeface="현대하모니 B" panose="02020603020101020101" pitchFamily="18" charset="-127"/>
                  <a:cs typeface="조선일보명조" panose="02030304000000000000" pitchFamily="18" charset="-127"/>
                </a:rPr>
                <a:t>본론</a:t>
              </a:r>
              <a:endParaRPr lang="en-US" altLang="ko-KR" sz="1500" spc="-11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B" panose="02020603020101020101" pitchFamily="18" charset="-127"/>
                <a:ea typeface="현대하모니 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67A096-7DEF-4A02-B64B-CCF9CA446EBD}"/>
                </a:ext>
              </a:extLst>
            </p:cNvPr>
            <p:cNvSpPr txBox="1"/>
            <p:nvPr/>
          </p:nvSpPr>
          <p:spPr>
            <a:xfrm>
              <a:off x="3210560" y="3128916"/>
              <a:ext cx="5770880" cy="35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조선일보명조" panose="02030304000000000000" pitchFamily="18" charset="-127"/>
                </a:rPr>
                <a:t>데이터 분석 과정</a:t>
              </a:r>
              <a:endPara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755C5C-6503-4482-AA05-EDC61BBB0CFE}"/>
              </a:ext>
            </a:extLst>
          </p:cNvPr>
          <p:cNvSpPr txBox="1"/>
          <p:nvPr/>
        </p:nvSpPr>
        <p:spPr>
          <a:xfrm>
            <a:off x="2652056" y="3057222"/>
            <a:ext cx="4063934" cy="48474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13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B" panose="02020603020101020101" pitchFamily="18" charset="-127"/>
                <a:ea typeface="현대하모니 B" panose="02020603020101020101" pitchFamily="18" charset="-127"/>
                <a:cs typeface="조선일보명조" panose="02030304000000000000" pitchFamily="18" charset="-127"/>
              </a:rPr>
              <a:t>결론</a:t>
            </a:r>
            <a:endParaRPr lang="en-US" altLang="ko-KR" sz="1500" spc="-113" dirty="0">
              <a:ln>
                <a:solidFill>
                  <a:schemeClr val="tx1">
                    <a:alpha val="0"/>
                  </a:schemeClr>
                </a:solidFill>
              </a:ln>
              <a:latin typeface="현대하모니 B" panose="02020603020101020101" pitchFamily="18" charset="-127"/>
              <a:ea typeface="현대하모니 B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050" spc="-11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조선일보명조" panose="02030304000000000000" pitchFamily="18" charset="-127"/>
              </a:rPr>
              <a:t>데이터 분석 결과와 결론 도출</a:t>
            </a:r>
            <a:endParaRPr lang="en-US" altLang="ko-KR" sz="1050" spc="-113" dirty="0">
              <a:ln>
                <a:solidFill>
                  <a:schemeClr val="tx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B88790-5F49-4628-9F5A-D0BDA3AEEADF}"/>
              </a:ext>
            </a:extLst>
          </p:cNvPr>
          <p:cNvGrpSpPr/>
          <p:nvPr/>
        </p:nvGrpSpPr>
        <p:grpSpPr>
          <a:xfrm>
            <a:off x="2652056" y="3620961"/>
            <a:ext cx="4063934" cy="472213"/>
            <a:chOff x="3210560" y="4394335"/>
            <a:chExt cx="5770880" cy="655065"/>
          </a:xfrm>
          <a:scene3d>
            <a:camera prst="obliqueTopLeft"/>
            <a:lightRig rig="threePt" dir="t"/>
          </a:scene3d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25D3E-DA42-416E-B8AF-84A6079CCF6C}"/>
                </a:ext>
              </a:extLst>
            </p:cNvPr>
            <p:cNvSpPr txBox="1"/>
            <p:nvPr/>
          </p:nvSpPr>
          <p:spPr>
            <a:xfrm>
              <a:off x="3210560" y="4394335"/>
              <a:ext cx="5770880" cy="4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1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현대하모니 B" panose="02020603020101020101" pitchFamily="18" charset="-127"/>
                  <a:ea typeface="현대하모니 B" panose="02020603020101020101" pitchFamily="18" charset="-127"/>
                  <a:cs typeface="조선일보명조" panose="02030304000000000000" pitchFamily="18" charset="-127"/>
                </a:rPr>
                <a:t>질의응답</a:t>
              </a:r>
              <a:endParaRPr lang="en-US" altLang="ko-KR" sz="1500" spc="-11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현대하모니 B" panose="02020603020101020101" pitchFamily="18" charset="-127"/>
                <a:ea typeface="현대하모니 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F137-1155-4E77-ABDE-20C8C757A604}"/>
                </a:ext>
              </a:extLst>
            </p:cNvPr>
            <p:cNvSpPr txBox="1"/>
            <p:nvPr/>
          </p:nvSpPr>
          <p:spPr>
            <a:xfrm>
              <a:off x="3210560" y="4697162"/>
              <a:ext cx="5770880" cy="35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6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D77942E2-1EFE-4FC1-9F20-6AA3F0219D9E}"/>
              </a:ext>
            </a:extLst>
          </p:cNvPr>
          <p:cNvCxnSpPr>
            <a:cxnSpLocks/>
          </p:cNvCxnSpPr>
          <p:nvPr/>
        </p:nvCxnSpPr>
        <p:spPr>
          <a:xfrm>
            <a:off x="491864" y="923291"/>
            <a:ext cx="683847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B93AB5-16A9-4DE9-81D0-BADB9D618B48}"/>
              </a:ext>
            </a:extLst>
          </p:cNvPr>
          <p:cNvSpPr txBox="1"/>
          <p:nvPr/>
        </p:nvSpPr>
        <p:spPr>
          <a:xfrm>
            <a:off x="555315" y="470914"/>
            <a:ext cx="58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크롤링</a:t>
            </a:r>
            <a:r>
              <a:rPr kumimoji="1" lang="ko-KR" altLang="en-US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코드 소개 </a:t>
            </a:r>
            <a:r>
              <a:rPr kumimoji="1" lang="en-US" altLang="ko-KR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:</a:t>
            </a:r>
            <a:r>
              <a:rPr kumimoji="1" lang="ko-KR" altLang="en-US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kumimoji="1" lang="en-US" altLang="ko-KR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Python</a:t>
            </a:r>
            <a:r>
              <a:rPr kumimoji="1" lang="ko-KR" altLang="en-US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을 이용한 </a:t>
            </a:r>
            <a:r>
              <a:rPr kumimoji="1" lang="en-US" altLang="ko-KR" sz="2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twitter-scraper</a:t>
            </a:r>
            <a:endParaRPr kumimoji="1" lang="ko-KR" altLang="en-US" sz="20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1703DA-50E7-4573-A439-F6961EC2FBA9}"/>
              </a:ext>
            </a:extLst>
          </p:cNvPr>
          <p:cNvGrpSpPr/>
          <p:nvPr/>
        </p:nvGrpSpPr>
        <p:grpSpPr>
          <a:xfrm>
            <a:off x="658558" y="1143180"/>
            <a:ext cx="8945572" cy="3529406"/>
            <a:chOff x="795718" y="1134350"/>
            <a:chExt cx="8945572" cy="35294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263CCD-C509-475F-8333-09BEBFB7CF95}"/>
                </a:ext>
              </a:extLst>
            </p:cNvPr>
            <p:cNvSpPr txBox="1"/>
            <p:nvPr/>
          </p:nvSpPr>
          <p:spPr>
            <a:xfrm>
              <a:off x="795718" y="1134350"/>
              <a:ext cx="2058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 terminal</a:t>
              </a:r>
              <a:r>
                <a:rPr kumimoji="1"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실행하기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6610B5-AC22-4525-9728-F5AF35C587A2}"/>
                </a:ext>
              </a:extLst>
            </p:cNvPr>
            <p:cNvSpPr/>
            <p:nvPr/>
          </p:nvSpPr>
          <p:spPr>
            <a:xfrm>
              <a:off x="795718" y="1506358"/>
              <a:ext cx="894557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 저장할 경로 설정 해주고</a:t>
              </a:r>
              <a:endParaRPr lang="en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t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witterscraper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%F0%9F%98%A5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검색할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keyword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유니코드 이름 입력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500000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-l :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뽑을 개수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limit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정하기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bd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2018-01-01 -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2018-12-31 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뽑을 대상의 기간 정하기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--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결과물 저장 언어는 한국어로 설정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--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logistics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.json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파일명 설정 후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크롤링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결과물 </a:t>
              </a:r>
              <a:r>
                <a:rPr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형식으로 저장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1C9648-2BDD-4DD9-843F-D97C991B2AE7}"/>
                </a:ext>
              </a:extLst>
            </p:cNvPr>
            <p:cNvSpPr/>
            <p:nvPr/>
          </p:nvSpPr>
          <p:spPr>
            <a:xfrm>
              <a:off x="795718" y="4355979"/>
              <a:ext cx="76366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Reference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https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://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github.com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taspinar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twitterscraper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tree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master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twitterscraper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- 18 -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46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2F034-11D6-4C08-A63B-8693F037DF39}"/>
              </a:ext>
            </a:extLst>
          </p:cNvPr>
          <p:cNvSpPr txBox="1"/>
          <p:nvPr/>
        </p:nvSpPr>
        <p:spPr>
          <a:xfrm>
            <a:off x="1068896" y="479444"/>
            <a:ext cx="54040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JSON </a:t>
            </a:r>
            <a:r>
              <a:rPr kumimoji="1" lang="ko-KR" altLang="en-US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형식의 파일을 </a:t>
            </a:r>
            <a:r>
              <a:rPr kumimoji="1" lang="en-US" altLang="ko-KR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CSV</a:t>
            </a:r>
            <a:r>
              <a:rPr kumimoji="1" lang="ko-KR" altLang="en-US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로 변환하고</a:t>
            </a:r>
            <a:r>
              <a:rPr kumimoji="1" lang="en-US" altLang="ko-KR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</a:p>
          <a:p>
            <a:r>
              <a:rPr kumimoji="1" lang="ko-KR" altLang="en-US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중복 데이터와 </a:t>
            </a:r>
            <a:r>
              <a:rPr kumimoji="1" lang="ko-KR" altLang="en-US" sz="19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광고글을</a:t>
            </a:r>
            <a:r>
              <a:rPr kumimoji="1" lang="ko-KR" altLang="en-US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 제거해주는 단계를 거칩니다</a:t>
            </a:r>
            <a:r>
              <a:rPr kumimoji="1" lang="en-US" altLang="ko-KR" sz="1900" dirty="0"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  <a:endParaRPr kumimoji="1" lang="ko-KR" altLang="en-US" sz="19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1B40D8-42CF-4EEC-A2A7-0D7B5EBFAD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1990" y="1317707"/>
            <a:ext cx="4133291" cy="3521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83E50F-DDEF-44DF-A2A0-824924371F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913" y="1902406"/>
            <a:ext cx="4281087" cy="2352566"/>
          </a:xfrm>
          <a:prstGeom prst="rect">
            <a:avLst/>
          </a:prstGeom>
        </p:spPr>
      </p:pic>
      <p:pic>
        <p:nvPicPr>
          <p:cNvPr id="13" name="그림 12" descr="&lt;strong&gt;파란색 화살표&lt;/strong&gt; 정도 원소, 좌우 원소, 좌우 소재, 버튼 원소 PNG 및 ...">
            <a:extLst>
              <a:ext uri="{FF2B5EF4-FFF2-40B4-BE49-F238E27FC236}">
                <a16:creationId xmlns:a16="http://schemas.microsoft.com/office/drawing/2014/main" id="{A510475A-E7C2-469B-965B-788B532007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90750" l="50769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8518"/>
          <a:stretch/>
        </p:blipFill>
        <p:spPr>
          <a:xfrm>
            <a:off x="376551" y="502205"/>
            <a:ext cx="517109" cy="3863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- 19 -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2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26F76-1FD6-4B10-8C87-35A6D7D5D6A9}"/>
              </a:ext>
            </a:extLst>
          </p:cNvPr>
          <p:cNvSpPr txBox="1"/>
          <p:nvPr/>
        </p:nvSpPr>
        <p:spPr>
          <a:xfrm>
            <a:off x="776241" y="1984458"/>
            <a:ext cx="791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R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 Python : 123MB + 80.8MB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Twitter-scraper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2018-01-01</a:t>
            </a:r>
            <a:r>
              <a:rPr kumimoji="1"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2018-12-07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Twit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132.8MB + 183MB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84820-D222-443C-A908-F2AB2634A0CA}"/>
              </a:ext>
            </a:extLst>
          </p:cNvPr>
          <p:cNvSpPr/>
          <p:nvPr/>
        </p:nvSpPr>
        <p:spPr>
          <a:xfrm>
            <a:off x="776241" y="1016854"/>
            <a:ext cx="2111739" cy="485064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양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- 20 -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6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03525B-823F-4FEC-A0E4-B513ACE50A77}"/>
              </a:ext>
            </a:extLst>
          </p:cNvPr>
          <p:cNvSpPr/>
          <p:nvPr/>
        </p:nvSpPr>
        <p:spPr>
          <a:xfrm>
            <a:off x="657032" y="1244089"/>
            <a:ext cx="4084321" cy="326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자치구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: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노인 인구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ppl_old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자치구별 지하철 역 개수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metro_count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자치구별 노인복지시설 개수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main_count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자치구별 노인 기초생활수급자 비율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ppl_old_need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인구대비 독거노인 비율 </a:t>
            </a:r>
            <a:r>
              <a:rPr kumimoji="1"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alone_rate</a:t>
            </a:r>
            <a:endParaRPr kumimoji="1"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0CA131-01AE-4273-A78F-62C1997600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9434" y="841511"/>
            <a:ext cx="3617969" cy="37787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A7D5B3-5024-4110-A149-22605371CF9C}"/>
              </a:ext>
            </a:extLst>
          </p:cNvPr>
          <p:cNvSpPr/>
          <p:nvPr/>
        </p:nvSpPr>
        <p:spPr>
          <a:xfrm>
            <a:off x="688603" y="602400"/>
            <a:ext cx="1410699" cy="478222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설명</a:t>
            </a:r>
            <a:endParaRPr lang="en-US" altLang="ko-KR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- 21 -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D88659-616A-4585-9320-9C09FBE83C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833" y="1263364"/>
            <a:ext cx="8023920" cy="3500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2D41F-FB28-4C41-8F43-2F56C3CDBB45}"/>
              </a:ext>
            </a:extLst>
          </p:cNvPr>
          <p:cNvSpPr/>
          <p:nvPr/>
        </p:nvSpPr>
        <p:spPr>
          <a:xfrm>
            <a:off x="644833" y="591164"/>
            <a:ext cx="4969239" cy="369332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기본 소개 및 상관분석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F5D25-3706-4CD1-879E-73B5C0F52EF3}"/>
              </a:ext>
            </a:extLst>
          </p:cNvPr>
          <p:cNvSpPr txBox="1"/>
          <p:nvPr/>
        </p:nvSpPr>
        <p:spPr>
          <a:xfrm>
            <a:off x="6254087" y="2571750"/>
            <a:ext cx="1989455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데이터에 대한 설명 </a:t>
            </a:r>
            <a:r>
              <a:rPr kumimoji="1"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data.info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()</a:t>
            </a:r>
            <a:endParaRPr kumimoji="1"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- 22 -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47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FEECEF-FAB1-4B26-808F-6302A7494E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078" y="722392"/>
            <a:ext cx="8256539" cy="411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5CB698-F938-4B4C-9D9F-487BEF209B1C}"/>
              </a:ext>
            </a:extLst>
          </p:cNvPr>
          <p:cNvSpPr txBox="1"/>
          <p:nvPr/>
        </p:nvSpPr>
        <p:spPr>
          <a:xfrm>
            <a:off x="4382005" y="1648420"/>
            <a:ext cx="3956532" cy="92333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Lmain_old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</a:t>
            </a: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시설 대비 노인 인구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한 시설이 균등하게 노인이 배분될 경우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한 시설에서 맡는 인구 수를 나타낸 것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관악구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&gt;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은평구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&gt;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강동구 </a:t>
            </a:r>
            <a:r>
              <a:rPr kumimoji="1"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&gt;</a:t>
            </a:r>
            <a:r>
              <a:rPr kumimoji="1"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강구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&gt;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금천구 순으로 나타남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EFB22-04D6-41B9-BE14-6DE434471444}"/>
              </a:ext>
            </a:extLst>
          </p:cNvPr>
          <p:cNvSpPr txBox="1"/>
          <p:nvPr/>
        </p:nvSpPr>
        <p:spPr>
          <a:xfrm>
            <a:off x="5719784" y="4007800"/>
            <a:ext cx="220124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패키지 </a:t>
            </a:r>
            <a:r>
              <a:rPr kumimoji="1"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matpltotlib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불러옴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- 23 -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03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DDC69C-729C-4672-8A9C-AD901730D2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146" y="536270"/>
            <a:ext cx="8151707" cy="4308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8A490-B711-40CA-96FC-C73375BBE3C0}"/>
              </a:ext>
            </a:extLst>
          </p:cNvPr>
          <p:cNvSpPr txBox="1"/>
          <p:nvPr/>
        </p:nvSpPr>
        <p:spPr>
          <a:xfrm>
            <a:off x="5749226" y="1733134"/>
            <a:ext cx="2428871" cy="5078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노인복지시설 수 단순 시각화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노원구가 제일 많은 것을 알 수 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- 24 -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5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14AF6D-D87E-4612-AC42-4F9B7BD76F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78" y="501818"/>
            <a:ext cx="8134135" cy="4337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1C017-D62D-4729-9B65-A04B410D4D16}"/>
              </a:ext>
            </a:extLst>
          </p:cNvPr>
          <p:cNvSpPr txBox="1"/>
          <p:nvPr/>
        </p:nvSpPr>
        <p:spPr>
          <a:xfrm>
            <a:off x="6154836" y="1345282"/>
            <a:ext cx="1704313" cy="71558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시설 수 대비 </a:t>
            </a:r>
            <a:b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노인 인구에 대한 시각화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(matplotlib 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kumimoji="1"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- 25 -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98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EA75DA-E3EE-4498-AE9D-F1A863DE70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500" y="653724"/>
            <a:ext cx="8357000" cy="1866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7E441A-9853-4907-9B15-93FA60E0E7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500" y="2883807"/>
            <a:ext cx="8357000" cy="17526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C75232-818E-41C7-A2EA-40375A42ACE6}"/>
              </a:ext>
            </a:extLst>
          </p:cNvPr>
          <p:cNvSpPr txBox="1"/>
          <p:nvPr/>
        </p:nvSpPr>
        <p:spPr>
          <a:xfrm>
            <a:off x="4511903" y="3317966"/>
            <a:ext cx="3042821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시설 수 대비 구별 노인 인구 수에 대한 시각화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- 26 -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049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7A7AB8-A160-4D6F-A477-E42498E75B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2578" y="523928"/>
            <a:ext cx="4778095" cy="4316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1B56F0-1E7B-402E-9AB5-3D05472C1C9B}"/>
              </a:ext>
            </a:extLst>
          </p:cNvPr>
          <p:cNvSpPr txBox="1"/>
          <p:nvPr/>
        </p:nvSpPr>
        <p:spPr>
          <a:xfrm>
            <a:off x="109957" y="3592286"/>
            <a:ext cx="3196709" cy="5078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시설 수 대비 구별 노인 인구 수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어느 정도 선형 관계를 유지하는 것을 볼 수 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- 27 -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6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03FF5-0D2F-49FA-9311-EB04205F52F7}"/>
              </a:ext>
            </a:extLst>
          </p:cNvPr>
          <p:cNvSpPr/>
          <p:nvPr/>
        </p:nvSpPr>
        <p:spPr>
          <a:xfrm>
            <a:off x="3041257" y="1559859"/>
            <a:ext cx="2929237" cy="58574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서론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B3339A-DCFC-4B90-9332-F98AF8EB891E}"/>
              </a:ext>
            </a:extLst>
          </p:cNvPr>
          <p:cNvSpPr/>
          <p:nvPr/>
        </p:nvSpPr>
        <p:spPr>
          <a:xfrm>
            <a:off x="2440640" y="2504515"/>
            <a:ext cx="4114801" cy="108584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선정 배경 및 주제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083BD89-831D-4468-96FF-7602209F1918}"/>
              </a:ext>
            </a:extLst>
          </p:cNvPr>
          <p:cNvCxnSpPr>
            <a:cxnSpLocks/>
          </p:cNvCxnSpPr>
          <p:nvPr/>
        </p:nvCxnSpPr>
        <p:spPr>
          <a:xfrm>
            <a:off x="2319618" y="2313693"/>
            <a:ext cx="453165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- 1 -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507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06E4B3-C5AD-4A71-ACFB-5CE4CB571B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00" y="644000"/>
            <a:ext cx="7807959" cy="16699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F4A0AA-2AE7-4321-ABDB-E918AE3E62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7628" y="2495550"/>
            <a:ext cx="3471334" cy="2410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- 28 -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1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03C80E-7831-439E-97DF-A1918F8C8A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8034" y="471436"/>
            <a:ext cx="7280063" cy="1997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DBCE4B-299F-4BCC-8B59-E00EE1B19E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796" y="2615705"/>
            <a:ext cx="3499907" cy="2395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80B12-19CD-4C75-B302-AC4335B29D7F}"/>
              </a:ext>
            </a:extLst>
          </p:cNvPr>
          <p:cNvSpPr txBox="1"/>
          <p:nvPr/>
        </p:nvSpPr>
        <p:spPr>
          <a:xfrm>
            <a:off x="4676303" y="1250567"/>
            <a:ext cx="3983783" cy="71558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회귀분석 모델을 돌려보았음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Y : 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자치구별 노인 </a:t>
            </a:r>
            <a:r>
              <a:rPr kumimoji="1"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기초수급자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비율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X : 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나머지 변수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지하철 역수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독거노인비율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노인복지시설 수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kumimoji="1"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3FE4FB-BCC9-4B35-8FFC-E56FCAC591B7}"/>
              </a:ext>
            </a:extLst>
          </p:cNvPr>
          <p:cNvSpPr/>
          <p:nvPr/>
        </p:nvSpPr>
        <p:spPr>
          <a:xfrm>
            <a:off x="4211469" y="2113195"/>
            <a:ext cx="460307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424242"/>
                </a:solidFill>
                <a:latin typeface="gothic_m"/>
              </a:rPr>
              <a:t>단계적 방법</a:t>
            </a:r>
            <a:r>
              <a:rPr lang="en-US" altLang="ko-KR" b="1" dirty="0">
                <a:solidFill>
                  <a:srgbClr val="424242"/>
                </a:solidFill>
                <a:latin typeface="gothic_m"/>
              </a:rPr>
              <a:t>(stepwise selection)</a:t>
            </a:r>
            <a:r>
              <a:rPr lang="ko-KR" altLang="en-US" dirty="0">
                <a:solidFill>
                  <a:srgbClr val="424242"/>
                </a:solidFill>
                <a:latin typeface="serif_l"/>
              </a:rPr>
              <a:t> </a:t>
            </a:r>
            <a:r>
              <a:rPr lang="en-US" altLang="ko-KR" dirty="0">
                <a:solidFill>
                  <a:srgbClr val="424242"/>
                </a:solidFill>
                <a:latin typeface="serif_l"/>
              </a:rPr>
              <a:t> </a:t>
            </a:r>
            <a:r>
              <a:rPr lang="ko-KR" altLang="en-US" dirty="0">
                <a:solidFill>
                  <a:srgbClr val="424242"/>
                </a:solidFill>
                <a:latin typeface="serif_l"/>
              </a:rPr>
              <a:t>수행</a:t>
            </a:r>
            <a:endParaRPr lang="en-US" altLang="ko-KR" dirty="0">
              <a:solidFill>
                <a:srgbClr val="424242"/>
              </a:solidFill>
              <a:latin typeface="serif_l"/>
            </a:endParaRPr>
          </a:p>
          <a:p>
            <a:pPr algn="ctr"/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모든 변수가 포함된 모델에서 출발하여 기준 </a:t>
            </a:r>
            <a:r>
              <a:rPr lang="ko-KR" altLang="en-US" sz="1200" dirty="0" err="1">
                <a:solidFill>
                  <a:srgbClr val="424242"/>
                </a:solidFill>
                <a:latin typeface="serif_l"/>
              </a:rPr>
              <a:t>통계치에</a:t>
            </a:r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 가장 도움이 되지 않는 변수를 삭제하거나</a:t>
            </a:r>
            <a:r>
              <a:rPr lang="en-US" altLang="ko-KR" sz="1200" dirty="0">
                <a:solidFill>
                  <a:srgbClr val="424242"/>
                </a:solidFill>
                <a:latin typeface="serif_l"/>
              </a:rPr>
              <a:t>, </a:t>
            </a:r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모델에서 빠져 있는 변수 중에서 기준 통계치를 가장 개선시키는 변수를 추가</a:t>
            </a:r>
            <a:endParaRPr lang="en-US" altLang="ko-KR" sz="1200" dirty="0">
              <a:solidFill>
                <a:srgbClr val="424242"/>
              </a:solidFill>
              <a:latin typeface="serif_l"/>
            </a:endParaRPr>
          </a:p>
          <a:p>
            <a:pPr algn="ctr"/>
            <a:endParaRPr lang="en-US" altLang="ko-KR" sz="1200" dirty="0">
              <a:solidFill>
                <a:srgbClr val="424242"/>
              </a:solidFill>
              <a:latin typeface="serif_l"/>
            </a:endParaRPr>
          </a:p>
          <a:p>
            <a:pPr algn="ctr"/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그리고 이러한 변수의 추가 또는 삭제를 반복한다</a:t>
            </a:r>
            <a:r>
              <a:rPr lang="en-US" altLang="ko-KR" sz="1200" dirty="0">
                <a:solidFill>
                  <a:srgbClr val="424242"/>
                </a:solidFill>
                <a:latin typeface="serif_l"/>
              </a:rPr>
              <a:t>. </a:t>
            </a:r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반대로 절편만 포함된 모델에서 출발해 변수의 추가</a:t>
            </a:r>
            <a:r>
              <a:rPr lang="en-US" altLang="ko-KR" sz="1200" dirty="0">
                <a:solidFill>
                  <a:srgbClr val="424242"/>
                </a:solidFill>
                <a:latin typeface="serif_l"/>
              </a:rPr>
              <a:t>, </a:t>
            </a:r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삭제를 반복할 수도 있다</a:t>
            </a:r>
            <a:r>
              <a:rPr lang="en-US" altLang="ko-KR" sz="1200" dirty="0">
                <a:solidFill>
                  <a:srgbClr val="424242"/>
                </a:solidFill>
                <a:latin typeface="serif_l"/>
              </a:rPr>
              <a:t>.</a:t>
            </a:r>
          </a:p>
          <a:p>
            <a:pPr algn="ctr"/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위 세 가지 방법의 변수 선택은 왼쪽과 같이 </a:t>
            </a:r>
            <a:r>
              <a:rPr lang="en-US" altLang="ko-KR" sz="1200" dirty="0">
                <a:solidFill>
                  <a:srgbClr val="424242"/>
                </a:solidFill>
                <a:latin typeface="serif_l"/>
              </a:rPr>
              <a:t>step( ) </a:t>
            </a:r>
            <a:r>
              <a:rPr lang="ko-KR" altLang="en-US" sz="1200" dirty="0">
                <a:solidFill>
                  <a:srgbClr val="424242"/>
                </a:solidFill>
                <a:latin typeface="serif_l"/>
              </a:rPr>
              <a:t>함수로 수행</a:t>
            </a:r>
            <a:endParaRPr lang="en-US" altLang="ko-KR" sz="1200" dirty="0">
              <a:solidFill>
                <a:srgbClr val="424242"/>
              </a:solidFill>
              <a:latin typeface="serif_l"/>
            </a:endParaRPr>
          </a:p>
          <a:p>
            <a:endParaRPr lang="en-US" altLang="ko-KR" b="0" i="0" dirty="0">
              <a:solidFill>
                <a:srgbClr val="424242"/>
              </a:solidFill>
              <a:effectLst/>
              <a:latin typeface="serif_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D0D76-223D-4C4E-9A57-0B6B057AE49B}"/>
              </a:ext>
            </a:extLst>
          </p:cNvPr>
          <p:cNvSpPr txBox="1"/>
          <p:nvPr/>
        </p:nvSpPr>
        <p:spPr>
          <a:xfrm>
            <a:off x="5303745" y="4735151"/>
            <a:ext cx="341638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Reference : https://</a:t>
            </a:r>
            <a:r>
              <a:rPr kumimoji="1"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thebook.io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/006723/ch08/05/01/</a:t>
            </a:r>
            <a:endParaRPr kumimoji="1"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A3C66-40E3-4DE6-BE49-1F64289D45E7}"/>
              </a:ext>
            </a:extLst>
          </p:cNvPr>
          <p:cNvSpPr txBox="1"/>
          <p:nvPr/>
        </p:nvSpPr>
        <p:spPr>
          <a:xfrm>
            <a:off x="4389938" y="3892933"/>
            <a:ext cx="4424609" cy="5078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Durbin-</a:t>
            </a:r>
            <a:r>
              <a:rPr kumimoji="1"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watson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test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선형회귀분석 또는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다중회귀분석을 실시하면서 </a:t>
            </a:r>
            <a:r>
              <a:rPr kumimoji="1"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잔차의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독립성을 검증하고자 할 때 수행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96074-67B0-49D1-9B66-E3FEA36D181C}"/>
              </a:ext>
            </a:extLst>
          </p:cNvPr>
          <p:cNvSpPr txBox="1"/>
          <p:nvPr/>
        </p:nvSpPr>
        <p:spPr>
          <a:xfrm>
            <a:off x="2112355" y="3996807"/>
            <a:ext cx="1244251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연관성 분석 수행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- 29 -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716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10F86-2C1F-41C5-9AA3-F8754DD5F5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753" y="959274"/>
            <a:ext cx="7795690" cy="40688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C9F35E-4EED-4651-A1DE-739B86634B8F}"/>
              </a:ext>
            </a:extLst>
          </p:cNvPr>
          <p:cNvSpPr/>
          <p:nvPr/>
        </p:nvSpPr>
        <p:spPr>
          <a:xfrm>
            <a:off x="644833" y="465832"/>
            <a:ext cx="1953587" cy="363045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결과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- 30 -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24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5BBBF-5E27-4591-BC76-998F688472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429" y="419851"/>
            <a:ext cx="3090549" cy="4553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0EB1C7-D7F9-451B-BDE1-C820C07F6C68}"/>
              </a:ext>
            </a:extLst>
          </p:cNvPr>
          <p:cNvSpPr txBox="1"/>
          <p:nvPr/>
        </p:nvSpPr>
        <p:spPr>
          <a:xfrm>
            <a:off x="1820703" y="536270"/>
            <a:ext cx="6647974" cy="5078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DW : 2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 가까울수록 </a:t>
            </a:r>
            <a:r>
              <a:rPr kumimoji="1"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자기상관이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존재하는 것인데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1.9287 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정도면 어느 정도 유의한 수치라고 할 수 있음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Library(car) : </a:t>
            </a:r>
            <a:r>
              <a:rPr kumimoji="1"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다중공산성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문제를 방지하기 위해 사용하는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library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5FAB23-86C1-472E-B768-02A704D1CC6F}"/>
              </a:ext>
            </a:extLst>
          </p:cNvPr>
          <p:cNvSpPr/>
          <p:nvPr/>
        </p:nvSpPr>
        <p:spPr>
          <a:xfrm>
            <a:off x="4304837" y="1176000"/>
            <a:ext cx="4572000" cy="34905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우선 다중회귀분석 시 종속변수 </a:t>
            </a:r>
            <a:r>
              <a:rPr lang="en-US" altLang="ko-KR" dirty="0"/>
              <a:t>Y</a:t>
            </a:r>
            <a:r>
              <a:rPr lang="ko-KR" altLang="en-US" dirty="0"/>
              <a:t>를 제외하고 나머지 </a:t>
            </a:r>
            <a:r>
              <a:rPr lang="ko-KR" altLang="en-US" dirty="0" err="1"/>
              <a:t>독립변수간의</a:t>
            </a:r>
            <a:r>
              <a:rPr lang="ko-KR" altLang="en-US" dirty="0"/>
              <a:t> 상관관계만을 고려하여 </a:t>
            </a:r>
            <a:r>
              <a:rPr lang="en-US" altLang="ko-KR" dirty="0"/>
              <a:t>2</a:t>
            </a:r>
            <a:r>
              <a:rPr lang="ko-KR" altLang="en-US" dirty="0"/>
              <a:t>개 이상의 독립변수 조합 간 회귀분석을 따로 실시한다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여기서 설명력</a:t>
            </a:r>
            <a:r>
              <a:rPr lang="en-US" altLang="ko-KR" dirty="0"/>
              <a:t>(</a:t>
            </a:r>
            <a:r>
              <a:rPr lang="ko-KR" altLang="en-US" dirty="0" err="1"/>
              <a:t>결정계수</a:t>
            </a:r>
            <a:r>
              <a:rPr lang="ko-KR" altLang="en-US" dirty="0"/>
              <a:t> </a:t>
            </a:r>
            <a:r>
              <a:rPr lang="en-US" altLang="ko-KR" dirty="0"/>
              <a:t>; R2)</a:t>
            </a:r>
            <a:r>
              <a:rPr lang="ko-KR" altLang="en-US" dirty="0"/>
              <a:t>이 높으면 우리가 우려하는 다중공산성문제가 발생되는 것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만약 독립변수 간 상관관계가 높아 특정조합상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번째 독립변수를 종속변수로 두어 회귀분석 실시</a:t>
            </a:r>
            <a:r>
              <a:rPr lang="en-US" altLang="ko-KR" dirty="0"/>
              <a:t>)</a:t>
            </a:r>
            <a:r>
              <a:rPr lang="ko-KR" altLang="en-US" dirty="0"/>
              <a:t>에서 회귀선의 설명력이 좋으면 분산팽창계수 값이 커지게 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보통 이 분산팽창계수가 </a:t>
            </a:r>
            <a:r>
              <a:rPr lang="en-US" altLang="ko-KR" dirty="0"/>
              <a:t>10 </a:t>
            </a:r>
            <a:r>
              <a:rPr lang="ko-KR" altLang="en-US" dirty="0" err="1"/>
              <a:t>이상일때</a:t>
            </a:r>
            <a:r>
              <a:rPr lang="ko-KR" altLang="en-US" dirty="0"/>
              <a:t> </a:t>
            </a:r>
            <a:r>
              <a:rPr lang="en-US" altLang="ko-KR" i="1" dirty="0"/>
              <a:t>j</a:t>
            </a:r>
            <a:r>
              <a:rPr lang="ko-KR" altLang="en-US" dirty="0"/>
              <a:t>번째 독립변수는 다중공산성이 있는 </a:t>
            </a:r>
            <a:r>
              <a:rPr lang="ko-KR" altLang="en-US" dirty="0" err="1"/>
              <a:t>독립변수라</a:t>
            </a:r>
            <a:r>
              <a:rPr lang="ko-KR" altLang="en-US" dirty="0"/>
              <a:t> 판단하는데 여기서는 </a:t>
            </a:r>
            <a:r>
              <a:rPr lang="en-US" altLang="ko-KR" dirty="0"/>
              <a:t>10</a:t>
            </a:r>
            <a:r>
              <a:rPr lang="ko-KR" altLang="en-US" dirty="0"/>
              <a:t> 이상이 되는 계수가 없으므로 다중공산성이 없다고 판단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FD22D-111E-4CB3-8B2A-2A87C660976B}"/>
              </a:ext>
            </a:extLst>
          </p:cNvPr>
          <p:cNvSpPr txBox="1"/>
          <p:nvPr/>
        </p:nvSpPr>
        <p:spPr>
          <a:xfrm>
            <a:off x="1385061" y="3708593"/>
            <a:ext cx="2980303" cy="113107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 err="1">
                <a:solidFill>
                  <a:srgbClr val="FF0000"/>
                </a:solidFill>
                <a:latin typeface="+mj-ea"/>
                <a:ea typeface="+mj-ea"/>
              </a:rPr>
              <a:t>변수별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P-value</a:t>
            </a:r>
            <a:r>
              <a:rPr kumimoji="1" lang="ko-KR" altLang="en-US" spc="-150" dirty="0" err="1">
                <a:solidFill>
                  <a:srgbClr val="FF0000"/>
                </a:solidFill>
                <a:latin typeface="+mj-ea"/>
                <a:ea typeface="+mj-ea"/>
              </a:rPr>
              <a:t>를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 살펴보면</a:t>
            </a:r>
            <a:endParaRPr kumimoji="1" lang="en-US" altLang="ko-KR" spc="-15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 err="1">
                <a:solidFill>
                  <a:srgbClr val="FF0000"/>
                </a:solidFill>
                <a:latin typeface="+mj-ea"/>
                <a:ea typeface="+mj-ea"/>
              </a:rPr>
              <a:t>Alone_rate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~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ko-KR" spc="-150" dirty="0" err="1">
                <a:solidFill>
                  <a:srgbClr val="FF0000"/>
                </a:solidFill>
                <a:latin typeface="+mj-ea"/>
                <a:ea typeface="+mj-ea"/>
              </a:rPr>
              <a:t>main_count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만이</a:t>
            </a:r>
            <a:endParaRPr kumimoji="1" lang="en-US" altLang="ko-KR" spc="-15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유의하다는 것을 알 수 있다 </a:t>
            </a:r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나머지 변수들은</a:t>
            </a:r>
            <a:endParaRPr kumimoji="1" lang="en-US" altLang="ko-KR" spc="-15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P-value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가 </a:t>
            </a:r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0.05</a:t>
            </a:r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보다 커서</a:t>
            </a:r>
            <a:endParaRPr kumimoji="1" lang="en-US" altLang="ko-KR" spc="-15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pc="-150" dirty="0">
                <a:solidFill>
                  <a:srgbClr val="FF0000"/>
                </a:solidFill>
                <a:latin typeface="+mj-ea"/>
                <a:ea typeface="+mj-ea"/>
              </a:rPr>
              <a:t>통계적으로 유의하지 않음</a:t>
            </a:r>
            <a:r>
              <a:rPr kumimoji="1" lang="en-US" altLang="ko-KR" spc="-15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- 31 -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472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9D1040-1191-49BF-8AE0-C1CEC5DE06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833" y="530995"/>
            <a:ext cx="6582961" cy="43376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96B339-45B0-48F1-8E67-253CA462D5F2}"/>
              </a:ext>
            </a:extLst>
          </p:cNvPr>
          <p:cNvSpPr/>
          <p:nvPr/>
        </p:nvSpPr>
        <p:spPr>
          <a:xfrm>
            <a:off x="5294905" y="2894623"/>
            <a:ext cx="3748659" cy="1620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F-test</a:t>
            </a:r>
            <a:r>
              <a:rPr lang="ko-KR" altLang="en-US" dirty="0"/>
              <a:t>는 회귀분석 모델 전체에 대해 통계적으로 의미가 있는지를 결정하기 위해 사용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회귀분석 모델에서 </a:t>
            </a:r>
            <a:r>
              <a:rPr lang="en-US" altLang="ko-KR" dirty="0"/>
              <a:t>F-Statistic</a:t>
            </a:r>
            <a:r>
              <a:rPr lang="ko-KR" altLang="en-US" dirty="0"/>
              <a:t>의 </a:t>
            </a:r>
            <a:r>
              <a:rPr lang="en-US" altLang="ko-KR" dirty="0"/>
              <a:t>p-value</a:t>
            </a:r>
            <a:r>
              <a:rPr lang="ko-KR" altLang="en-US" dirty="0"/>
              <a:t>의 값이 </a:t>
            </a:r>
            <a:r>
              <a:rPr lang="en-US" altLang="ko-KR" dirty="0"/>
              <a:t>0.05</a:t>
            </a:r>
            <a:r>
              <a:rPr lang="ko-KR" altLang="en-US" dirty="0"/>
              <a:t>보다 작은 경우 </a:t>
            </a:r>
            <a:r>
              <a:rPr lang="ko-KR" altLang="en-US" dirty="0" err="1"/>
              <a:t>회귀식</a:t>
            </a:r>
            <a:r>
              <a:rPr lang="ko-KR" altLang="en-US" dirty="0"/>
              <a:t> 전체는 </a:t>
            </a:r>
            <a:r>
              <a:rPr lang="ko-KR" altLang="en-US" dirty="0" err="1"/>
              <a:t>유의하다고</a:t>
            </a:r>
            <a:r>
              <a:rPr lang="ko-KR" altLang="en-US" dirty="0"/>
              <a:t> 볼 수 있음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A11B8-E8DF-45DA-A7C9-5199249B4AD1}"/>
              </a:ext>
            </a:extLst>
          </p:cNvPr>
          <p:cNvSpPr txBox="1"/>
          <p:nvPr/>
        </p:nvSpPr>
        <p:spPr>
          <a:xfrm>
            <a:off x="4572000" y="2447957"/>
            <a:ext cx="4420826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P-value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낮음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우리 모델이 통계적으로 유의하다는 것을 알 수 있음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- 32 -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80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8CF5C1-D72F-4072-B87D-2366E92914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762" y="1463040"/>
            <a:ext cx="3844603" cy="303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C65354-F198-4181-87DF-73D58B876A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7506" y="1123247"/>
            <a:ext cx="4591916" cy="34497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6189C6-CE26-463D-989F-7604B79B7C4A}"/>
              </a:ext>
            </a:extLst>
          </p:cNvPr>
          <p:cNvSpPr/>
          <p:nvPr/>
        </p:nvSpPr>
        <p:spPr>
          <a:xfrm>
            <a:off x="443896" y="762995"/>
            <a:ext cx="2281247" cy="360252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 </a:t>
            </a:r>
            <a:r>
              <a:rPr kumimoji="1"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0EF78-BA04-460C-A341-E7FB4ED3FF4D}"/>
              </a:ext>
            </a:extLst>
          </p:cNvPr>
          <p:cNvSpPr txBox="1"/>
          <p:nvPr/>
        </p:nvSpPr>
        <p:spPr>
          <a:xfrm>
            <a:off x="3261708" y="633148"/>
            <a:ext cx="4855817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완전하지는 않지만 어느 정도 양의 상관관계를 가지고 있는 것을 알 수 있음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- 33 -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889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8809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416C6B-503D-4565-A8CF-4D2434DEE1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504" y="1469105"/>
            <a:ext cx="4061891" cy="3278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A9633A-66E8-41D3-AB8B-5BD94134B9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506615"/>
            <a:ext cx="4314548" cy="3241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7D247-84E2-4664-A335-C12E4EB99C68}"/>
              </a:ext>
            </a:extLst>
          </p:cNvPr>
          <p:cNvSpPr txBox="1"/>
          <p:nvPr/>
        </p:nvSpPr>
        <p:spPr>
          <a:xfrm>
            <a:off x="2578152" y="563234"/>
            <a:ext cx="3987695" cy="71558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시각화를 해 보았을 때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Alone rate ~ Metro count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 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metro count ~ main count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간에는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어떠한 선형적 관계도 존재하지 않음을 알 수 있음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- 34 -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53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9E37B-7ED4-41E2-A15C-B5E9CA836D37}"/>
              </a:ext>
            </a:extLst>
          </p:cNvPr>
          <p:cNvSpPr txBox="1"/>
          <p:nvPr/>
        </p:nvSpPr>
        <p:spPr>
          <a:xfrm>
            <a:off x="365545" y="823665"/>
            <a:ext cx="3648808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．동 별 시설 수 파악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D8EEE-B1FB-4B8E-AD95-BB9ED8D85540}"/>
              </a:ext>
            </a:extLst>
          </p:cNvPr>
          <p:cNvSpPr txBox="1"/>
          <p:nvPr/>
        </p:nvSpPr>
        <p:spPr>
          <a:xfrm>
            <a:off x="378742" y="2262248"/>
            <a:ext cx="4214541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1.  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원본 데이터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(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한글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에서 서울시 관련 정보만 엑셀로 추출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6B4F4-D424-400C-A4C3-6F32A8F72A27}"/>
              </a:ext>
            </a:extLst>
          </p:cNvPr>
          <p:cNvSpPr txBox="1"/>
          <p:nvPr/>
        </p:nvSpPr>
        <p:spPr>
          <a:xfrm>
            <a:off x="378743" y="2773527"/>
            <a:ext cx="3537054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2.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추출한 정보를 필요한 정보만 남도록 정리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(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시설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주소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67631-9659-494C-A1CA-A728AD11A9E5}"/>
              </a:ext>
            </a:extLst>
          </p:cNvPr>
          <p:cNvSpPr txBox="1"/>
          <p:nvPr/>
        </p:nvSpPr>
        <p:spPr>
          <a:xfrm>
            <a:off x="378743" y="3207862"/>
            <a:ext cx="3129101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3.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구와 주소로만 이루어진 목록 생성 후 다시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구와 동으로 정리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3F31E-F75C-4CEC-852B-4FC1C1993DC2}"/>
              </a:ext>
            </a:extLst>
          </p:cNvPr>
          <p:cNvSpPr txBox="1"/>
          <p:nvPr/>
        </p:nvSpPr>
        <p:spPr>
          <a:xfrm>
            <a:off x="455095" y="1220274"/>
            <a:ext cx="3469709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(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보건복지부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2018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노인복지시설 현황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전국데이터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endParaRPr lang="ko-KR" altLang="en-US" sz="14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B5259-BF68-4887-BBA8-66D370E26555}"/>
              </a:ext>
            </a:extLst>
          </p:cNvPr>
          <p:cNvSpPr txBox="1"/>
          <p:nvPr/>
        </p:nvSpPr>
        <p:spPr>
          <a:xfrm>
            <a:off x="378743" y="3642198"/>
            <a:ext cx="3754578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4. 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데이터 정렬 후 구．동 별 시설 수 파악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57F0AF-EE1A-4CE2-8590-52C600B8FE2A}"/>
              </a:ext>
            </a:extLst>
          </p:cNvPr>
          <p:cNvSpPr txBox="1"/>
          <p:nvPr/>
        </p:nvSpPr>
        <p:spPr>
          <a:xfrm>
            <a:off x="5096571" y="2182571"/>
            <a:ext cx="3635633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*  2017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년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12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월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31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일 기준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 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서울시 총 복지시설 수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4900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여 개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240E25-7AFD-4F11-8C83-8885B8E5D3BF}"/>
              </a:ext>
            </a:extLst>
          </p:cNvPr>
          <p:cNvSpPr txBox="1"/>
          <p:nvPr/>
        </p:nvSpPr>
        <p:spPr>
          <a:xfrm>
            <a:off x="5096571" y="2522789"/>
            <a:ext cx="3995253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* 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 복지시설은 노인주거복지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노인의료복지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노인여가복지 등으로 나누어짐 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B7599-B67A-4110-A5B9-FBAD409F0DDF}"/>
              </a:ext>
            </a:extLst>
          </p:cNvPr>
          <p:cNvSpPr txBox="1"/>
          <p:nvPr/>
        </p:nvSpPr>
        <p:spPr>
          <a:xfrm>
            <a:off x="5096571" y="2863007"/>
            <a:ext cx="3995253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-&gt;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그 중 노인여가복지에 속해있는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‘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경로당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’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과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‘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노인교실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’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이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3,735 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개로 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	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서울시 총 복지시설의 약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76%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를 차지함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3B64F8-8D3C-45CC-A04A-F76C598F0AAA}"/>
              </a:ext>
            </a:extLst>
          </p:cNvPr>
          <p:cNvSpPr txBox="1"/>
          <p:nvPr/>
        </p:nvSpPr>
        <p:spPr>
          <a:xfrm>
            <a:off x="5096571" y="3372502"/>
            <a:ext cx="3995253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buFont typeface="Symbol"/>
              <a:buChar char="Þ"/>
            </a:pP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몇 천 개나 되는 시설의 주소까지는 데이터에 나와있지 않았기 때문에 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	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나머지 </a:t>
            </a:r>
            <a:r>
              <a:rPr lang="en-US" altLang="ko-KR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24%</a:t>
            </a:r>
            <a:r>
              <a:rPr lang="ko-KR" altLang="en-US" sz="11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의 복지시설들로 내용을 구성함</a:t>
            </a:r>
            <a:endParaRPr lang="en-US" altLang="ko-KR" sz="11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BE22689-F172-4D98-927B-F283B1B23F07}"/>
              </a:ext>
            </a:extLst>
          </p:cNvPr>
          <p:cNvCxnSpPr/>
          <p:nvPr/>
        </p:nvCxnSpPr>
        <p:spPr>
          <a:xfrm>
            <a:off x="4801999" y="1794747"/>
            <a:ext cx="6579" cy="2618210"/>
          </a:xfrm>
          <a:prstGeom prst="line">
            <a:avLst/>
          </a:prstGeom>
          <a:ln w="12700">
            <a:solidFill>
              <a:srgbClr val="029DC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- 35 -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917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E22CF2-BBD5-41EA-8768-D27AA166A267}"/>
              </a:ext>
            </a:extLst>
          </p:cNvPr>
          <p:cNvSpPr/>
          <p:nvPr/>
        </p:nvSpPr>
        <p:spPr>
          <a:xfrm>
            <a:off x="7396337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9B0A3-0C56-4276-8B2E-5E4170EC655A}"/>
              </a:ext>
            </a:extLst>
          </p:cNvPr>
          <p:cNvSpPr txBox="1"/>
          <p:nvPr/>
        </p:nvSpPr>
        <p:spPr>
          <a:xfrm>
            <a:off x="252164" y="877453"/>
            <a:ext cx="3648808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．동 별 시설 수 파악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89610-DD3A-42E5-B5B5-2C8289120ECA}"/>
              </a:ext>
            </a:extLst>
          </p:cNvPr>
          <p:cNvSpPr txBox="1"/>
          <p:nvPr/>
        </p:nvSpPr>
        <p:spPr>
          <a:xfrm>
            <a:off x="146957" y="2322614"/>
            <a:ext cx="4378993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1.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원본 데이터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(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한글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에서 서울시 관련 정보만 엑셀로 추출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1D3AD-5D0A-48DE-AEB5-1D1DD0E2D65E}"/>
              </a:ext>
            </a:extLst>
          </p:cNvPr>
          <p:cNvSpPr txBox="1"/>
          <p:nvPr/>
        </p:nvSpPr>
        <p:spPr>
          <a:xfrm>
            <a:off x="146957" y="2728445"/>
            <a:ext cx="4635108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2. 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추출한 정보를 필요한 정보만 남도록 정리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(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시설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별 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주소</a:t>
            </a:r>
            <a:r>
              <a:rPr lang="en-US" altLang="ko-KR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6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624B-A7FD-4BB8-A614-4F3214B01539}"/>
              </a:ext>
            </a:extLst>
          </p:cNvPr>
          <p:cNvSpPr txBox="1"/>
          <p:nvPr/>
        </p:nvSpPr>
        <p:spPr>
          <a:xfrm>
            <a:off x="146957" y="3211220"/>
            <a:ext cx="4622751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3.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구와 주소로만 이루어진 목록 생성 후 다시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구와 동으로 정리</a:t>
            </a:r>
            <a:endParaRPr lang="en-US" altLang="ko-KR" sz="1100" spc="-150" dirty="0">
              <a:solidFill>
                <a:prstClr val="black">
                  <a:lumMod val="65000"/>
                  <a:lumOff val="3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041F7-FDD4-498F-B824-0145D5C88C5F}"/>
              </a:ext>
            </a:extLst>
          </p:cNvPr>
          <p:cNvSpPr txBox="1"/>
          <p:nvPr/>
        </p:nvSpPr>
        <p:spPr>
          <a:xfrm>
            <a:off x="341714" y="1274062"/>
            <a:ext cx="3469709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(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보건복지부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2018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노인복지시설 현황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전국데이터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endParaRPr lang="ko-KR" altLang="en-US" sz="14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900C-E8B8-4EF0-A42A-B66C952B5349}"/>
              </a:ext>
            </a:extLst>
          </p:cNvPr>
          <p:cNvSpPr txBox="1"/>
          <p:nvPr/>
        </p:nvSpPr>
        <p:spPr>
          <a:xfrm>
            <a:off x="146958" y="3617050"/>
            <a:ext cx="3859220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4.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데이터 정렬 후 구．동 별 시설 수 파악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1B2A98A-A9D4-494A-B09E-68252AC1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7702" y="506884"/>
            <a:ext cx="3718526" cy="211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E41471AC-76E4-45CA-BF3A-A242ABB9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2566" y="2954342"/>
            <a:ext cx="3498376" cy="199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아래쪽 화살표 17">
            <a:extLst>
              <a:ext uri="{FF2B5EF4-FFF2-40B4-BE49-F238E27FC236}">
                <a16:creationId xmlns:a16="http://schemas.microsoft.com/office/drawing/2014/main" id="{589D62D5-308D-477E-A2DF-B75783814988}"/>
              </a:ext>
            </a:extLst>
          </p:cNvPr>
          <p:cNvSpPr/>
          <p:nvPr/>
        </p:nvSpPr>
        <p:spPr>
          <a:xfrm>
            <a:off x="6841554" y="2690573"/>
            <a:ext cx="414440" cy="361813"/>
          </a:xfrm>
          <a:prstGeom prst="downArrow">
            <a:avLst/>
          </a:prstGeom>
          <a:solidFill>
            <a:srgbClr val="35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- 36 -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425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2EC92-5BC5-4EAE-8A05-AD880A7C2AAD}"/>
              </a:ext>
            </a:extLst>
          </p:cNvPr>
          <p:cNvSpPr txBox="1"/>
          <p:nvPr/>
        </p:nvSpPr>
        <p:spPr>
          <a:xfrm>
            <a:off x="252164" y="877453"/>
            <a:ext cx="3648808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．동 별 시설 수 파악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BB01A-C796-4094-B074-A2116FD17B81}"/>
              </a:ext>
            </a:extLst>
          </p:cNvPr>
          <p:cNvSpPr txBox="1"/>
          <p:nvPr/>
        </p:nvSpPr>
        <p:spPr>
          <a:xfrm>
            <a:off x="271939" y="2098962"/>
            <a:ext cx="4378993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1.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원본 데이터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(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한글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에서 서울시 관련 정보만 엑셀로 추출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EA0EF-206E-4CDA-BA18-98CA79556E0C}"/>
              </a:ext>
            </a:extLst>
          </p:cNvPr>
          <p:cNvSpPr txBox="1"/>
          <p:nvPr/>
        </p:nvSpPr>
        <p:spPr>
          <a:xfrm>
            <a:off x="271939" y="2552303"/>
            <a:ext cx="4486827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2.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추출한 정보를 필요한 정보만 남도록 정리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(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시설 별  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-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 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주소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C7AEA-2274-4480-B0B8-D5F616CE7C7F}"/>
              </a:ext>
            </a:extLst>
          </p:cNvPr>
          <p:cNvSpPr txBox="1"/>
          <p:nvPr/>
        </p:nvSpPr>
        <p:spPr>
          <a:xfrm>
            <a:off x="271939" y="3005644"/>
            <a:ext cx="4622751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3. </a:t>
            </a:r>
            <a:r>
              <a:rPr lang="ko-KR" altLang="en-US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구와 주소로만 이루어진 목록 생성 후 다시</a:t>
            </a:r>
            <a:r>
              <a:rPr lang="en-US" altLang="ko-KR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구와 동으로 정리</a:t>
            </a:r>
            <a:endParaRPr lang="en-US" altLang="ko-KR" sz="1600" b="1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46302-2783-4C46-877A-2CC23E637DF6}"/>
              </a:ext>
            </a:extLst>
          </p:cNvPr>
          <p:cNvSpPr txBox="1"/>
          <p:nvPr/>
        </p:nvSpPr>
        <p:spPr>
          <a:xfrm>
            <a:off x="341714" y="1274062"/>
            <a:ext cx="3469709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(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보건복지부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2018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노인복지시설 현황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전국데이터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endParaRPr lang="ko-KR" altLang="en-US" sz="14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99359-1224-4B73-9B67-4A5F885B0F45}"/>
              </a:ext>
            </a:extLst>
          </p:cNvPr>
          <p:cNvSpPr txBox="1"/>
          <p:nvPr/>
        </p:nvSpPr>
        <p:spPr>
          <a:xfrm>
            <a:off x="271939" y="4033565"/>
            <a:ext cx="3859220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4.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데이터 정렬 후 구．동 별 시설 수 파악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9638B31A-BA75-4D21-B001-ADF01002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4900" y="952976"/>
            <a:ext cx="2059510" cy="32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5C62C49-93E4-461B-BBDF-59700181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5992" y="967823"/>
            <a:ext cx="949495" cy="329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CE081-CAEE-4D9F-BBF1-52874AD84C48}"/>
              </a:ext>
            </a:extLst>
          </p:cNvPr>
          <p:cNvSpPr txBox="1"/>
          <p:nvPr/>
        </p:nvSpPr>
        <p:spPr>
          <a:xfrm>
            <a:off x="271939" y="3364901"/>
            <a:ext cx="3859220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-&gt; 1,167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개의 주소를 동으로 변환하여 정리함 </a:t>
            </a:r>
            <a:endParaRPr lang="en-US" altLang="ko-KR" sz="11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Ex)  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개포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1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동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개포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2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동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개포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4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동 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= 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개포동으로 취급함</a:t>
            </a:r>
          </a:p>
        </p:txBody>
      </p:sp>
      <p:sp>
        <p:nvSpPr>
          <p:cNvPr id="19" name="오른쪽 화살표 21">
            <a:extLst>
              <a:ext uri="{FF2B5EF4-FFF2-40B4-BE49-F238E27FC236}">
                <a16:creationId xmlns:a16="http://schemas.microsoft.com/office/drawing/2014/main" id="{68DBF42F-E08C-4A9E-8CF1-244EDDD214EA}"/>
              </a:ext>
            </a:extLst>
          </p:cNvPr>
          <p:cNvSpPr/>
          <p:nvPr/>
        </p:nvSpPr>
        <p:spPr>
          <a:xfrm>
            <a:off x="7420455" y="2355040"/>
            <a:ext cx="276293" cy="355235"/>
          </a:xfrm>
          <a:prstGeom prst="rightArrow">
            <a:avLst/>
          </a:prstGeom>
          <a:solidFill>
            <a:srgbClr val="35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- 37 -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22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2741" y="131065"/>
            <a:ext cx="644926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6929299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BF96D0-8E7A-4AD8-87E2-EF36422EF479}"/>
              </a:ext>
            </a:extLst>
          </p:cNvPr>
          <p:cNvGrpSpPr/>
          <p:nvPr/>
        </p:nvGrpSpPr>
        <p:grpSpPr>
          <a:xfrm>
            <a:off x="740434" y="1623591"/>
            <a:ext cx="3373821" cy="2355596"/>
            <a:chOff x="74138" y="2009002"/>
            <a:chExt cx="4525963" cy="2686565"/>
          </a:xfrm>
        </p:grpSpPr>
        <p:pic>
          <p:nvPicPr>
            <p:cNvPr id="45" name="Picture 2" descr="C:\Users\yhy\Desktop\인구 추이 차트.PNG">
              <a:extLst>
                <a:ext uri="{FF2B5EF4-FFF2-40B4-BE49-F238E27FC236}">
                  <a16:creationId xmlns:a16="http://schemas.microsoft.com/office/drawing/2014/main" id="{E624512D-FDFA-4190-B9D5-D01C5F136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138" y="2009002"/>
              <a:ext cx="4525963" cy="2667000"/>
            </a:xfrm>
            <a:prstGeom prst="rect">
              <a:avLst/>
            </a:prstGeom>
            <a:noFill/>
          </p:spPr>
        </p:pic>
        <p:pic>
          <p:nvPicPr>
            <p:cNvPr id="46" name="Picture 3" descr="C:\Users\yhy\Desktop\노인 픽토그램.PNG">
              <a:extLst>
                <a:ext uri="{FF2B5EF4-FFF2-40B4-BE49-F238E27FC236}">
                  <a16:creationId xmlns:a16="http://schemas.microsoft.com/office/drawing/2014/main" id="{5807F7AB-A851-4506-A785-FA0A65189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1950" y="2172215"/>
              <a:ext cx="737084" cy="657483"/>
            </a:xfrm>
            <a:prstGeom prst="rect">
              <a:avLst/>
            </a:prstGeom>
            <a:noFill/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914448F-C617-41C3-AAA3-7A35A53D0F43}"/>
                </a:ext>
              </a:extLst>
            </p:cNvPr>
            <p:cNvSpPr/>
            <p:nvPr/>
          </p:nvSpPr>
          <p:spPr>
            <a:xfrm>
              <a:off x="1952368" y="4374292"/>
              <a:ext cx="358346" cy="3212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72B9A7F-FA49-47D7-91C5-307A0D2ECCF8}"/>
              </a:ext>
            </a:extLst>
          </p:cNvPr>
          <p:cNvSpPr txBox="1"/>
          <p:nvPr/>
        </p:nvSpPr>
        <p:spPr>
          <a:xfrm>
            <a:off x="639635" y="1352808"/>
            <a:ext cx="347462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 65</a:t>
            </a:r>
            <a:r>
              <a:rPr lang="ko-KR" altLang="en-US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 이상 인구 </a:t>
            </a:r>
            <a:r>
              <a:rPr lang="en-US" altLang="ko-KR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738</a:t>
            </a:r>
            <a:r>
              <a:rPr lang="ko-KR" altLang="en-US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만 </a:t>
            </a:r>
            <a:r>
              <a:rPr lang="en-US" altLang="ko-KR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천명으로 전체 인구 중 </a:t>
            </a:r>
            <a:r>
              <a:rPr lang="en-US" altLang="ko-KR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14.3% </a:t>
            </a:r>
            <a:r>
              <a:rPr lang="ko-KR" altLang="en-US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차지</a:t>
            </a:r>
            <a:r>
              <a:rPr lang="en-US" altLang="ko-KR" sz="1200" b="1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1200" b="1" spc="-113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 descr="&lt;strong&gt;파란색 화살표&lt;/strong&gt; 정도 원소, 좌우 원소, 좌우 소재, 버튼 원소 PNG 및 ...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90750" l="50769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68" t="8518" b="-743"/>
          <a:stretch/>
        </p:blipFill>
        <p:spPr>
          <a:xfrm>
            <a:off x="4106237" y="4327384"/>
            <a:ext cx="363995" cy="3316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9493E0-95AB-4C53-9D3D-0A90A8D579AE}"/>
              </a:ext>
            </a:extLst>
          </p:cNvPr>
          <p:cNvSpPr/>
          <p:nvPr/>
        </p:nvSpPr>
        <p:spPr>
          <a:xfrm>
            <a:off x="673885" y="901438"/>
            <a:ext cx="1697459" cy="255193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인구 수 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2E645A-4A5D-4EC9-AF7E-4D8D5FD90436}"/>
              </a:ext>
            </a:extLst>
          </p:cNvPr>
          <p:cNvSpPr/>
          <p:nvPr/>
        </p:nvSpPr>
        <p:spPr>
          <a:xfrm>
            <a:off x="3767629" y="468754"/>
            <a:ext cx="1250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u="sng" kern="0" spc="-40" dirty="0">
                <a:solidFill>
                  <a:srgbClr val="189FC0">
                    <a:alpha val="84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주제선정배경</a:t>
            </a:r>
            <a:endParaRPr lang="ko-KR" altLang="en-US" sz="1600" b="1" u="sng" dirty="0">
              <a:solidFill>
                <a:srgbClr val="189FC0">
                  <a:alpha val="84000"/>
                </a:srgb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BCC5E1-EF5E-498A-9DA5-9656F5BA2E72}"/>
              </a:ext>
            </a:extLst>
          </p:cNvPr>
          <p:cNvSpPr/>
          <p:nvPr/>
        </p:nvSpPr>
        <p:spPr>
          <a:xfrm>
            <a:off x="908376" y="4139327"/>
            <a:ext cx="47990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노인인구 평균 증가율 131%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노인복지시설 평균 증가율 101%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188E7-811B-46CF-827A-A9F4C8E73BD8}"/>
              </a:ext>
            </a:extLst>
          </p:cNvPr>
          <p:cNvSpPr/>
          <p:nvPr/>
        </p:nvSpPr>
        <p:spPr>
          <a:xfrm>
            <a:off x="4715164" y="4290838"/>
            <a:ext cx="4071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210 모던굴림 B" panose="02020603020101020101" pitchFamily="18" charset="-127"/>
                <a:ea typeface="210 모던굴림 B" panose="02020603020101020101" pitchFamily="18" charset="-127"/>
              </a:rPr>
              <a:t>노인인구 증가율 대비 복지시설 증가율이 낮음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DCF702-F538-4794-B1E5-E82C65F372C0}"/>
              </a:ext>
            </a:extLst>
          </p:cNvPr>
          <p:cNvGrpSpPr/>
          <p:nvPr/>
        </p:nvGrpSpPr>
        <p:grpSpPr>
          <a:xfrm>
            <a:off x="4746421" y="1599502"/>
            <a:ext cx="4110063" cy="2727882"/>
            <a:chOff x="368521" y="1217479"/>
            <a:chExt cx="5000485" cy="1576438"/>
          </a:xfrm>
        </p:grpSpPr>
        <p:pic>
          <p:nvPicPr>
            <p:cNvPr id="25" name="_x234444728" descr="EMB00003b08470f">
              <a:extLst>
                <a:ext uri="{FF2B5EF4-FFF2-40B4-BE49-F238E27FC236}">
                  <a16:creationId xmlns:a16="http://schemas.microsoft.com/office/drawing/2014/main" id="{163A8CC4-6583-487E-9D35-151C04D49A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30"/>
            <a:stretch/>
          </p:blipFill>
          <p:spPr bwMode="auto">
            <a:xfrm>
              <a:off x="368521" y="1217479"/>
              <a:ext cx="4740232" cy="136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18A018-B793-4472-BFE8-2411710DCF20}"/>
                </a:ext>
              </a:extLst>
            </p:cNvPr>
            <p:cNvSpPr txBox="1"/>
            <p:nvPr/>
          </p:nvSpPr>
          <p:spPr>
            <a:xfrm>
              <a:off x="3748636" y="2578473"/>
              <a:ext cx="1620370" cy="21544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보건복지부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노인복지시설현황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- 2 -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7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1AEE3-8461-46E9-9176-16D53DF74956}"/>
              </a:ext>
            </a:extLst>
          </p:cNvPr>
          <p:cNvSpPr txBox="1"/>
          <p:nvPr/>
        </p:nvSpPr>
        <p:spPr>
          <a:xfrm>
            <a:off x="252164" y="877453"/>
            <a:ext cx="3648808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．동 별 시설 수 파악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22536-1207-4358-B6FA-661117403CC5}"/>
              </a:ext>
            </a:extLst>
          </p:cNvPr>
          <p:cNvSpPr txBox="1"/>
          <p:nvPr/>
        </p:nvSpPr>
        <p:spPr>
          <a:xfrm>
            <a:off x="495591" y="2237100"/>
            <a:ext cx="3102781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1. 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원본 데이터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(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한글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에서 서울시 관련 정보만 엑셀로 추출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047F3-894C-4F53-AB7B-F2AD2DA9D596}"/>
              </a:ext>
            </a:extLst>
          </p:cNvPr>
          <p:cNvSpPr txBox="1"/>
          <p:nvPr/>
        </p:nvSpPr>
        <p:spPr>
          <a:xfrm>
            <a:off x="495592" y="2697083"/>
            <a:ext cx="3179188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2.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추출한 정보를 필요한 정보만 남도록 정리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(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시설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/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주소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0ED9F-AA90-4A2B-A542-E276A0AEF412}"/>
              </a:ext>
            </a:extLst>
          </p:cNvPr>
          <p:cNvSpPr txBox="1"/>
          <p:nvPr/>
        </p:nvSpPr>
        <p:spPr>
          <a:xfrm>
            <a:off x="495592" y="3157066"/>
            <a:ext cx="3275498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3.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구와 주소로만 이루어진 목록 생성 후 다시</a:t>
            </a:r>
            <a:r>
              <a:rPr lang="en-US" altLang="ko-KR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1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구와 동으로 정리</a:t>
            </a:r>
            <a:endParaRPr lang="en-US" altLang="ko-KR" sz="1100" spc="-150" dirty="0">
              <a:solidFill>
                <a:prstClr val="black">
                  <a:lumMod val="65000"/>
                  <a:lumOff val="3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FAA4E-7EB2-425E-90A7-DB43247E4C07}"/>
              </a:ext>
            </a:extLst>
          </p:cNvPr>
          <p:cNvSpPr txBox="1"/>
          <p:nvPr/>
        </p:nvSpPr>
        <p:spPr>
          <a:xfrm>
            <a:off x="341714" y="1274062"/>
            <a:ext cx="3469709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(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보건복지부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2018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노인복지시설 현황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전국데이터 </a:t>
            </a:r>
            <a:r>
              <a:rPr lang="en-US" altLang="ko-KR" sz="14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endParaRPr lang="ko-KR" altLang="en-US" sz="1400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2F3FE-02FA-407D-A4B4-D9FAB437AF70}"/>
              </a:ext>
            </a:extLst>
          </p:cNvPr>
          <p:cNvSpPr txBox="1"/>
          <p:nvPr/>
        </p:nvSpPr>
        <p:spPr>
          <a:xfrm>
            <a:off x="495591" y="3617050"/>
            <a:ext cx="3405387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4.  </a:t>
            </a:r>
            <a:r>
              <a:rPr lang="ko-KR" altLang="en-US" sz="1600" b="1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데이터 정렬 후 구．동 별 시설 수 파악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13CF63C-562C-4358-9CDA-59E4B2C5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2051" y="1780487"/>
            <a:ext cx="3898550" cy="252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208206-214E-4E8D-9FF4-23474107D29A}"/>
              </a:ext>
            </a:extLst>
          </p:cNvPr>
          <p:cNvCxnSpPr/>
          <p:nvPr/>
        </p:nvCxnSpPr>
        <p:spPr>
          <a:xfrm>
            <a:off x="4243766" y="1823821"/>
            <a:ext cx="6579" cy="2618210"/>
          </a:xfrm>
          <a:prstGeom prst="line">
            <a:avLst/>
          </a:prstGeom>
          <a:ln w="12700">
            <a:solidFill>
              <a:srgbClr val="029DC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- 38 -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6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89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7433567" y="30114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2" name="그룹 9">
            <a:extLst>
              <a:ext uri="{FF2B5EF4-FFF2-40B4-BE49-F238E27FC236}">
                <a16:creationId xmlns:a16="http://schemas.microsoft.com/office/drawing/2014/main" id="{046C194D-063D-4FDD-8C25-58A87A01F082}"/>
              </a:ext>
            </a:extLst>
          </p:cNvPr>
          <p:cNvGrpSpPr/>
          <p:nvPr/>
        </p:nvGrpSpPr>
        <p:grpSpPr>
          <a:xfrm>
            <a:off x="408051" y="1069713"/>
            <a:ext cx="8460283" cy="3721249"/>
            <a:chOff x="414776" y="1123950"/>
            <a:chExt cx="8303774" cy="360045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692755C-DCB5-46BB-8464-2E6FF459B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4776" y="1123950"/>
              <a:ext cx="1113766" cy="71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9E656B4D-4DCF-4C8D-AA16-56233894F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8006" y="1139824"/>
              <a:ext cx="1160126" cy="68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8001E79-4FC3-4ADD-A4AB-E248F7C73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9227" y="1141113"/>
              <a:ext cx="1091023" cy="711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979E09CC-FDF2-4189-B860-C03E11CEF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86170" y="1136015"/>
              <a:ext cx="1047750" cy="649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21D724AE-ADFA-4A1A-9D41-0BE77F1A7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09621" y="1155700"/>
              <a:ext cx="1074707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D44627AF-FC51-4B96-9BCB-34935B7D9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37878" y="3311792"/>
              <a:ext cx="1152971" cy="716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63947A6B-F988-45F8-909B-47B31A58A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4052" y="3312507"/>
              <a:ext cx="1055498" cy="6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986022B8-2C18-4359-8338-342B62E7F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53785" y="2578100"/>
              <a:ext cx="1144109" cy="721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BE0103B-0A1F-4CD7-A76D-29B558D2B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48975" y="2590800"/>
              <a:ext cx="1092449" cy="679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2A372BE8-2DB0-4F23-88B7-889FC96F4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27355" y="2584132"/>
              <a:ext cx="1091195" cy="662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D95BA661-64AD-46E9-B8FC-FFEC443EF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620000" y="1148715"/>
              <a:ext cx="1087187" cy="699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FB195A0F-3296-4FCC-AFD7-E7CB0D6AD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4185" y="1869759"/>
              <a:ext cx="989965" cy="65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8242D8D2-F359-4FD7-B843-78EBD5D3F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887855" y="1872299"/>
              <a:ext cx="1034307" cy="656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5">
              <a:extLst>
                <a:ext uri="{FF2B5EF4-FFF2-40B4-BE49-F238E27FC236}">
                  <a16:creationId xmlns:a16="http://schemas.microsoft.com/office/drawing/2014/main" id="{72F29EA4-7A56-4404-96DB-04E7106A2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27083" y="1861820"/>
              <a:ext cx="1011934" cy="64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514DD45E-94F0-4CD7-B892-1E8295D95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635559" y="1852930"/>
              <a:ext cx="1074896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7">
              <a:extLst>
                <a:ext uri="{FF2B5EF4-FFF2-40B4-BE49-F238E27FC236}">
                  <a16:creationId xmlns:a16="http://schemas.microsoft.com/office/drawing/2014/main" id="{756F1674-3770-44D6-A5ED-2004BAD8F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60693" y="2586355"/>
              <a:ext cx="1018857" cy="650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8">
              <a:extLst>
                <a:ext uri="{FF2B5EF4-FFF2-40B4-BE49-F238E27FC236}">
                  <a16:creationId xmlns:a16="http://schemas.microsoft.com/office/drawing/2014/main" id="{324BEC22-88D5-4E2D-90AF-FDB59E22A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772659" y="1901825"/>
              <a:ext cx="985415" cy="63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9">
              <a:extLst>
                <a:ext uri="{FF2B5EF4-FFF2-40B4-BE49-F238E27FC236}">
                  <a16:creationId xmlns:a16="http://schemas.microsoft.com/office/drawing/2014/main" id="{721EC088-F679-4BF6-9F48-CBDB0D463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735195" y="3301999"/>
              <a:ext cx="1093399" cy="685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78F39B46-71EE-4EC4-9FA0-F9B754E01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6198554" y="1860869"/>
              <a:ext cx="1020126" cy="672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1">
              <a:extLst>
                <a:ext uri="{FF2B5EF4-FFF2-40B4-BE49-F238E27FC236}">
                  <a16:creationId xmlns:a16="http://schemas.microsoft.com/office/drawing/2014/main" id="{9578F668-9E86-4E34-85DB-9FFABE56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291204" y="3304859"/>
              <a:ext cx="1109805" cy="72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2">
              <a:extLst>
                <a:ext uri="{FF2B5EF4-FFF2-40B4-BE49-F238E27FC236}">
                  <a16:creationId xmlns:a16="http://schemas.microsoft.com/office/drawing/2014/main" id="{094A203F-8924-467B-971D-67037D763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889125" y="2582997"/>
              <a:ext cx="1038225" cy="656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3">
              <a:extLst>
                <a:ext uri="{FF2B5EF4-FFF2-40B4-BE49-F238E27FC236}">
                  <a16:creationId xmlns:a16="http://schemas.microsoft.com/office/drawing/2014/main" id="{A73BBB3C-3881-4CB7-B6A1-759A517AA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339148" y="2613025"/>
              <a:ext cx="1029652" cy="63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00D91F01-F4BB-4332-8918-7F6E8C849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21006" y="4021774"/>
              <a:ext cx="1075584" cy="702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283CD2F1-262D-4FA4-8479-188420ED2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7608571" y="3296286"/>
              <a:ext cx="1109979" cy="7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CA295FC9-1EEC-441C-8102-2925DCF14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6205220" y="3301365"/>
              <a:ext cx="1060569" cy="673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94C1A6-C827-4006-903D-986ADC9468FF}"/>
              </a:ext>
            </a:extLst>
          </p:cNvPr>
          <p:cNvSpPr/>
          <p:nvPr/>
        </p:nvSpPr>
        <p:spPr>
          <a:xfrm>
            <a:off x="418603" y="531133"/>
            <a:ext cx="1581688" cy="309331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 별 복지시설의 수</a:t>
            </a:r>
            <a:endParaRPr lang="en-US" altLang="ko-KR" sz="1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- 39 -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4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FED197-F63C-4368-8D39-12C8D6536A8B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F78114-1D54-48A3-8910-61AB1A170548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C2749-F049-40B5-8396-812F984C4B55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E7AC15-A547-48EE-99CE-62AE60855420}"/>
              </a:ext>
            </a:extLst>
          </p:cNvPr>
          <p:cNvSpPr txBox="1"/>
          <p:nvPr/>
        </p:nvSpPr>
        <p:spPr>
          <a:xfrm>
            <a:off x="7849195" y="108267"/>
            <a:ext cx="591329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F1977B-AC82-48AF-90DF-25F3B2C6976E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8643AE7-2F98-492F-9AA9-C6864B677CDD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EC6BD66-E6DE-4DF4-B05D-ACD5ACE2F094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b="1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b="1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29DC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BB2028-96F6-49FF-8A1D-F369623B72E6}"/>
              </a:ext>
            </a:extLst>
          </p:cNvPr>
          <p:cNvSpPr/>
          <p:nvPr/>
        </p:nvSpPr>
        <p:spPr>
          <a:xfrm>
            <a:off x="7396337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2" name="그룹 50">
            <a:extLst>
              <a:ext uri="{FF2B5EF4-FFF2-40B4-BE49-F238E27FC236}">
                <a16:creationId xmlns:a16="http://schemas.microsoft.com/office/drawing/2014/main" id="{4500B286-D1FA-46F2-A66B-A23F97B84B08}"/>
              </a:ext>
            </a:extLst>
          </p:cNvPr>
          <p:cNvGrpSpPr/>
          <p:nvPr/>
        </p:nvGrpSpPr>
        <p:grpSpPr>
          <a:xfrm>
            <a:off x="2580385" y="2155510"/>
            <a:ext cx="2392680" cy="1508760"/>
            <a:chOff x="4876800" y="1142049"/>
            <a:chExt cx="3718560" cy="2462211"/>
          </a:xfrm>
        </p:grpSpPr>
        <p:pic>
          <p:nvPicPr>
            <p:cNvPr id="52" name="Picture 3">
              <a:extLst>
                <a:ext uri="{FF2B5EF4-FFF2-40B4-BE49-F238E27FC236}">
                  <a16:creationId xmlns:a16="http://schemas.microsoft.com/office/drawing/2014/main" id="{9946003B-9DF3-42DF-9984-0F9D5065B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6800" y="1142049"/>
              <a:ext cx="3718560" cy="2462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8D25E8F-ECE9-4FEA-A3CE-978EBDE8B53B}"/>
                </a:ext>
              </a:extLst>
            </p:cNvPr>
            <p:cNvSpPr/>
            <p:nvPr/>
          </p:nvSpPr>
          <p:spPr>
            <a:xfrm>
              <a:off x="6423660" y="1615440"/>
              <a:ext cx="243840" cy="23622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D87BEBF-34F2-4208-A766-5E8CA134C063}"/>
                </a:ext>
              </a:extLst>
            </p:cNvPr>
            <p:cNvSpPr/>
            <p:nvPr/>
          </p:nvSpPr>
          <p:spPr>
            <a:xfrm>
              <a:off x="7513320" y="1920240"/>
              <a:ext cx="243840" cy="23622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1CBDF6B-1706-4EFA-ACA2-4F84D6483241}"/>
                </a:ext>
              </a:extLst>
            </p:cNvPr>
            <p:cNvSpPr/>
            <p:nvPr/>
          </p:nvSpPr>
          <p:spPr>
            <a:xfrm>
              <a:off x="7109460" y="1722120"/>
              <a:ext cx="243840" cy="23622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332EDF4-AF4C-408B-9E16-A093B658A25A}"/>
                </a:ext>
              </a:extLst>
            </p:cNvPr>
            <p:cNvSpPr/>
            <p:nvPr/>
          </p:nvSpPr>
          <p:spPr>
            <a:xfrm>
              <a:off x="8191500" y="1905000"/>
              <a:ext cx="243840" cy="23622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1DC23F8-A350-4E9D-BF03-8A28E97E6B7E}"/>
                </a:ext>
              </a:extLst>
            </p:cNvPr>
            <p:cNvSpPr/>
            <p:nvPr/>
          </p:nvSpPr>
          <p:spPr>
            <a:xfrm>
              <a:off x="7246620" y="1927860"/>
              <a:ext cx="243840" cy="23622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57">
            <a:extLst>
              <a:ext uri="{FF2B5EF4-FFF2-40B4-BE49-F238E27FC236}">
                <a16:creationId xmlns:a16="http://schemas.microsoft.com/office/drawing/2014/main" id="{79B0172C-D9CA-4A7A-92C5-DD552D895355}"/>
              </a:ext>
            </a:extLst>
          </p:cNvPr>
          <p:cNvGrpSpPr/>
          <p:nvPr/>
        </p:nvGrpSpPr>
        <p:grpSpPr>
          <a:xfrm>
            <a:off x="302006" y="1058230"/>
            <a:ext cx="2766059" cy="1874520"/>
            <a:chOff x="342901" y="1127760"/>
            <a:chExt cx="3977639" cy="2438400"/>
          </a:xfrm>
        </p:grpSpPr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C57A1094-2696-49CD-99F8-BCFAAEABA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1" y="1127760"/>
              <a:ext cx="3977639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8D0170A-82C0-40F6-83B8-28B98FC9C4A0}"/>
                </a:ext>
              </a:extLst>
            </p:cNvPr>
            <p:cNvSpPr/>
            <p:nvPr/>
          </p:nvSpPr>
          <p:spPr>
            <a:xfrm>
              <a:off x="914400" y="2042160"/>
              <a:ext cx="388620" cy="3962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2E46D7C-1E84-426F-B500-E0EBE7C771CB}"/>
                </a:ext>
              </a:extLst>
            </p:cNvPr>
            <p:cNvSpPr/>
            <p:nvPr/>
          </p:nvSpPr>
          <p:spPr>
            <a:xfrm>
              <a:off x="1607820" y="2446020"/>
              <a:ext cx="388620" cy="3962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57A995F-0AE9-44A4-9FA5-31E0C69C5885}"/>
                </a:ext>
              </a:extLst>
            </p:cNvPr>
            <p:cNvSpPr/>
            <p:nvPr/>
          </p:nvSpPr>
          <p:spPr>
            <a:xfrm>
              <a:off x="1211580" y="2689860"/>
              <a:ext cx="388620" cy="3962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15660B0-DAF3-4232-9899-0E41CF1BB895}"/>
                </a:ext>
              </a:extLst>
            </p:cNvPr>
            <p:cNvSpPr/>
            <p:nvPr/>
          </p:nvSpPr>
          <p:spPr>
            <a:xfrm>
              <a:off x="2621280" y="1325880"/>
              <a:ext cx="388620" cy="3962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C81294C-9DE5-45CF-A987-19812F5933C4}"/>
                </a:ext>
              </a:extLst>
            </p:cNvPr>
            <p:cNvSpPr/>
            <p:nvPr/>
          </p:nvSpPr>
          <p:spPr>
            <a:xfrm>
              <a:off x="2842260" y="2621280"/>
              <a:ext cx="388620" cy="3962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5A125FE-B062-4463-8DEF-0520DE0BEB30}"/>
              </a:ext>
            </a:extLst>
          </p:cNvPr>
          <p:cNvSpPr txBox="1"/>
          <p:nvPr/>
        </p:nvSpPr>
        <p:spPr>
          <a:xfrm>
            <a:off x="144780" y="3958846"/>
            <a:ext cx="4991100" cy="5078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buFont typeface="Symbol" pitchFamily="18" charset="2"/>
              <a:buChar char="Þ"/>
            </a:pPr>
            <a:r>
              <a:rPr lang="ko-KR" altLang="en-US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서울 자치구 별 노인인구와 자치구 별 복지시설 수 그래프를 같이 살펴본 결과 </a:t>
            </a:r>
            <a:r>
              <a:rPr lang="en-US" altLang="ko-KR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</a:t>
            </a:r>
          </a:p>
          <a:p>
            <a:pPr algn="ctr"/>
            <a:r>
              <a:rPr lang="ko-KR" altLang="en-US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대체로 고령인구가 많이 거주하고 있는 지역에 복지시설 수 도 많은 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3677723-D069-401C-B038-552C9C8AA617}"/>
              </a:ext>
            </a:extLst>
          </p:cNvPr>
          <p:cNvCxnSpPr/>
          <p:nvPr/>
        </p:nvCxnSpPr>
        <p:spPr>
          <a:xfrm>
            <a:off x="5280660" y="754380"/>
            <a:ext cx="6005" cy="3931491"/>
          </a:xfrm>
          <a:prstGeom prst="line">
            <a:avLst/>
          </a:prstGeom>
          <a:ln w="12700">
            <a:solidFill>
              <a:srgbClr val="029DC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>
            <a:extLst>
              <a:ext uri="{FF2B5EF4-FFF2-40B4-BE49-F238E27FC236}">
                <a16:creationId xmlns:a16="http://schemas.microsoft.com/office/drawing/2014/main" id="{BE8EEB7B-E1F5-4E47-8563-049F626D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0193" y="837830"/>
            <a:ext cx="359156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ED83B9-6FFF-45B7-980B-657E1B952A87}"/>
              </a:ext>
            </a:extLst>
          </p:cNvPr>
          <p:cNvSpPr txBox="1"/>
          <p:nvPr/>
        </p:nvSpPr>
        <p:spPr>
          <a:xfrm>
            <a:off x="107384" y="420253"/>
            <a:ext cx="219385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&lt;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현황  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&gt;</a:t>
            </a:r>
            <a:endParaRPr lang="ko-KR" altLang="en-US" sz="2000" b="1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1B304EE2-137E-4FA6-966D-E5DEB604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480" y="2296479"/>
            <a:ext cx="355092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161B433-FA06-4ADB-B9D6-D400A592AE41}"/>
              </a:ext>
            </a:extLst>
          </p:cNvPr>
          <p:cNvSpPr txBox="1"/>
          <p:nvPr/>
        </p:nvSpPr>
        <p:spPr>
          <a:xfrm>
            <a:off x="5372100" y="3768346"/>
            <a:ext cx="3124200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buFont typeface="Symbol" pitchFamily="18" charset="2"/>
              <a:buChar char="Þ"/>
            </a:pP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구 평균 노인인구 천 명당 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3.61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개의 복지시설이 존재 </a:t>
            </a:r>
            <a:endParaRPr lang="en-US" altLang="ko-KR" sz="11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9D4E35-D872-48D4-9727-5AB344427209}"/>
              </a:ext>
            </a:extLst>
          </p:cNvPr>
          <p:cNvSpPr txBox="1"/>
          <p:nvPr/>
        </p:nvSpPr>
        <p:spPr>
          <a:xfrm>
            <a:off x="5532120" y="4187446"/>
            <a:ext cx="1432560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*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관악이 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2.65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개로 가장 적음</a:t>
            </a:r>
            <a:endParaRPr lang="en-US" altLang="ko-KR" sz="11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  <a:p>
            <a:pPr algn="ctr"/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*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성동이 </a:t>
            </a:r>
            <a:r>
              <a:rPr lang="en-US" altLang="ko-KR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4.96</a:t>
            </a:r>
            <a:r>
              <a:rPr lang="ko-KR" altLang="en-US" sz="11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개로 가장 많음</a:t>
            </a:r>
            <a:endParaRPr lang="en-US" altLang="ko-KR" sz="11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3ABF4E-FDE9-43BF-9546-B2E35FFDBA7C}"/>
              </a:ext>
            </a:extLst>
          </p:cNvPr>
          <p:cNvSpPr txBox="1"/>
          <p:nvPr/>
        </p:nvSpPr>
        <p:spPr>
          <a:xfrm>
            <a:off x="7050158" y="4290060"/>
            <a:ext cx="242375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85000"/>
                    <a:lumOff val="15000"/>
                  </a:prstClr>
                </a:solidFill>
                <a:ea typeface="-윤고딕330"/>
              </a:rPr>
              <a:t>&gt;</a:t>
            </a:r>
            <a:endParaRPr lang="ko-KR" altLang="en-US" b="1" spc="-150" dirty="0">
              <a:solidFill>
                <a:prstClr val="black">
                  <a:lumMod val="85000"/>
                  <a:lumOff val="15000"/>
                </a:prstClr>
              </a:solidFill>
              <a:ea typeface="-윤고딕33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42C1C6-D555-47DF-8A8E-F454EEBF9A84}"/>
              </a:ext>
            </a:extLst>
          </p:cNvPr>
          <p:cNvSpPr txBox="1"/>
          <p:nvPr/>
        </p:nvSpPr>
        <p:spPr>
          <a:xfrm>
            <a:off x="7360920" y="4175760"/>
            <a:ext cx="1417320" cy="6001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u="sng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인구대비 복지시설이 가장 적은 곳과 많은 곳의 차이가 </a:t>
            </a:r>
            <a:r>
              <a:rPr lang="ko-KR" altLang="en-US" sz="1100" u="sng" spc="-15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약 </a:t>
            </a:r>
            <a:r>
              <a:rPr lang="en-US" altLang="ko-KR" sz="1100" u="sng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2</a:t>
            </a:r>
            <a:r>
              <a:rPr lang="ko-KR" altLang="en-US" sz="1100" u="sng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배로 불균형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7CBE2E-453E-48C7-B514-4C9DE1F95F91}"/>
              </a:ext>
            </a:extLst>
          </p:cNvPr>
          <p:cNvSpPr txBox="1"/>
          <p:nvPr/>
        </p:nvSpPr>
        <p:spPr>
          <a:xfrm>
            <a:off x="4968240" y="3688080"/>
            <a:ext cx="662940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/>
                </a:solidFill>
                <a:ea typeface="-윤고딕330"/>
              </a:rPr>
              <a:t>BUT,</a:t>
            </a:r>
            <a:endParaRPr lang="ko-KR" altLang="en-US" b="1" spc="-150" dirty="0">
              <a:solidFill>
                <a:prstClr val="black"/>
              </a:solidFill>
              <a:ea typeface="-윤고딕33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- 40 -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82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09A4E3-E871-42E3-9020-86DEBFF38CD6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52132-0FED-4B15-B6FA-F6F53EFE0B9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64E86-10ED-4872-8E0D-CE7B83160819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33165-7A5A-44C2-B93C-AC13105E335B}"/>
              </a:ext>
            </a:extLst>
          </p:cNvPr>
          <p:cNvSpPr txBox="1"/>
          <p:nvPr/>
        </p:nvSpPr>
        <p:spPr>
          <a:xfrm>
            <a:off x="7849195" y="108267"/>
            <a:ext cx="591329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80B6A-F32D-4EE1-A270-3ABDC33A1581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0CA293-4D97-4A85-9D20-49A7686B4CC2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2114AB-5A00-456A-A09D-D5AA726BA542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b="1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b="1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29DC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62A0D5-B193-4F1A-A840-74A88516DB23}"/>
              </a:ext>
            </a:extLst>
          </p:cNvPr>
          <p:cNvSpPr/>
          <p:nvPr/>
        </p:nvSpPr>
        <p:spPr>
          <a:xfrm>
            <a:off x="7396337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10" name="그룹 43">
            <a:extLst>
              <a:ext uri="{FF2B5EF4-FFF2-40B4-BE49-F238E27FC236}">
                <a16:creationId xmlns:a16="http://schemas.microsoft.com/office/drawing/2014/main" id="{0980BC1B-AE44-45D0-87C4-8F39AF0245BB}"/>
              </a:ext>
            </a:extLst>
          </p:cNvPr>
          <p:cNvGrpSpPr/>
          <p:nvPr/>
        </p:nvGrpSpPr>
        <p:grpSpPr>
          <a:xfrm>
            <a:off x="414776" y="941070"/>
            <a:ext cx="8303774" cy="3600450"/>
            <a:chOff x="414776" y="1123950"/>
            <a:chExt cx="8303774" cy="360045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49C8938-A7E2-4524-BF1B-F0D33DDA3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4776" y="1123950"/>
              <a:ext cx="1113766" cy="71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1FFD8645-753F-49FA-8844-C588D873D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8006" y="1139824"/>
              <a:ext cx="1160126" cy="68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8328621-2296-4D4B-B017-11A6A3A45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9227" y="1141113"/>
              <a:ext cx="1091023" cy="711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7C2DFB8F-4975-4902-82D1-959D11DAE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86170" y="1136015"/>
              <a:ext cx="1047750" cy="649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6D63225D-44A8-4869-832E-36487E700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09621" y="1155700"/>
              <a:ext cx="1074707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05C10830-1E92-4AAD-8464-94A861DBC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37878" y="3311792"/>
              <a:ext cx="1152971" cy="716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0303AB0C-B7AB-4908-9D54-D7369882F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4052" y="3312507"/>
              <a:ext cx="1055498" cy="6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B1D05AA6-6344-4E03-865B-E8725F889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53785" y="2578100"/>
              <a:ext cx="1144109" cy="721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38A968D-9F9E-4A7E-91DA-777824B09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48975" y="2590800"/>
              <a:ext cx="1092449" cy="679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E27B91F1-C864-4F47-BB97-954E2E648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27355" y="2584132"/>
              <a:ext cx="1091195" cy="662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F5AA2174-A336-49D2-9F79-C8D5240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620000" y="1148715"/>
              <a:ext cx="1087187" cy="699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0806C336-F57B-40B3-8578-FB05527A9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4185" y="1869759"/>
              <a:ext cx="989965" cy="65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66F92159-045E-422F-8B47-DF56F891B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887855" y="1872299"/>
              <a:ext cx="1034307" cy="656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5">
              <a:extLst>
                <a:ext uri="{FF2B5EF4-FFF2-40B4-BE49-F238E27FC236}">
                  <a16:creationId xmlns:a16="http://schemas.microsoft.com/office/drawing/2014/main" id="{81E4F8C7-BE28-4068-8A2C-7DB947A48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27083" y="1861820"/>
              <a:ext cx="1011934" cy="64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C11A2348-26AD-4D67-B7F1-B08A9C538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635559" y="1852930"/>
              <a:ext cx="1074896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7">
              <a:extLst>
                <a:ext uri="{FF2B5EF4-FFF2-40B4-BE49-F238E27FC236}">
                  <a16:creationId xmlns:a16="http://schemas.microsoft.com/office/drawing/2014/main" id="{1B5FE31D-114F-4564-A73E-C7C68E24C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60693" y="2586355"/>
              <a:ext cx="1018857" cy="650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8">
              <a:extLst>
                <a:ext uri="{FF2B5EF4-FFF2-40B4-BE49-F238E27FC236}">
                  <a16:creationId xmlns:a16="http://schemas.microsoft.com/office/drawing/2014/main" id="{84167C04-CD47-4DAB-B8DE-04D870F0E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772659" y="1901825"/>
              <a:ext cx="985415" cy="63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9">
              <a:extLst>
                <a:ext uri="{FF2B5EF4-FFF2-40B4-BE49-F238E27FC236}">
                  <a16:creationId xmlns:a16="http://schemas.microsoft.com/office/drawing/2014/main" id="{EA9AB408-EE27-440E-9DD4-C43DC622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735195" y="3301999"/>
              <a:ext cx="1093399" cy="685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0">
              <a:extLst>
                <a:ext uri="{FF2B5EF4-FFF2-40B4-BE49-F238E27FC236}">
                  <a16:creationId xmlns:a16="http://schemas.microsoft.com/office/drawing/2014/main" id="{8F7035AA-6F5E-4261-81B4-26CF2AD3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6198554" y="1860869"/>
              <a:ext cx="1020126" cy="672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1">
              <a:extLst>
                <a:ext uri="{FF2B5EF4-FFF2-40B4-BE49-F238E27FC236}">
                  <a16:creationId xmlns:a16="http://schemas.microsoft.com/office/drawing/2014/main" id="{74E320E8-0C3E-4A50-8046-AF2DE7AA8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291204" y="3304859"/>
              <a:ext cx="1109805" cy="72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2">
              <a:extLst>
                <a:ext uri="{FF2B5EF4-FFF2-40B4-BE49-F238E27FC236}">
                  <a16:creationId xmlns:a16="http://schemas.microsoft.com/office/drawing/2014/main" id="{8A8AB370-1A33-47FA-895C-A7B00AC7D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889125" y="2582997"/>
              <a:ext cx="1038225" cy="656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3">
              <a:extLst>
                <a:ext uri="{FF2B5EF4-FFF2-40B4-BE49-F238E27FC236}">
                  <a16:creationId xmlns:a16="http://schemas.microsoft.com/office/drawing/2014/main" id="{2E164339-9BA2-4804-AA96-4247F1EE6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339148" y="2613025"/>
              <a:ext cx="1029652" cy="63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2072ED98-ACBB-4894-A6D0-6C470B2C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21006" y="4021774"/>
              <a:ext cx="1075584" cy="702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B8DBE12E-8E66-4AA1-9FA4-5FBC30BA3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7608571" y="3296286"/>
              <a:ext cx="1109979" cy="72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C4770508-A977-4D02-8BCD-05017E190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6205220" y="3301365"/>
              <a:ext cx="1060569" cy="673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31545195-4921-4F1E-9360-86BCE25E5B8E}"/>
              </a:ext>
            </a:extLst>
          </p:cNvPr>
          <p:cNvSpPr/>
          <p:nvPr/>
        </p:nvSpPr>
        <p:spPr>
          <a:xfrm>
            <a:off x="3429000" y="891540"/>
            <a:ext cx="891540" cy="800100"/>
          </a:xfrm>
          <a:prstGeom prst="ellipse">
            <a:avLst/>
          </a:prstGeom>
          <a:noFill/>
          <a:ln w="25400">
            <a:solidFill>
              <a:srgbClr val="02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CF524B-42BC-4D37-BA51-8C142DB0A4ED}"/>
              </a:ext>
            </a:extLst>
          </p:cNvPr>
          <p:cNvSpPr/>
          <p:nvPr/>
        </p:nvSpPr>
        <p:spPr>
          <a:xfrm>
            <a:off x="7726680" y="3116580"/>
            <a:ext cx="891540" cy="800100"/>
          </a:xfrm>
          <a:prstGeom prst="ellipse">
            <a:avLst/>
          </a:prstGeom>
          <a:noFill/>
          <a:ln w="25400">
            <a:solidFill>
              <a:srgbClr val="02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44F3B8F-6A63-4029-96CA-F1EA68CFA98E}"/>
              </a:ext>
            </a:extLst>
          </p:cNvPr>
          <p:cNvSpPr/>
          <p:nvPr/>
        </p:nvSpPr>
        <p:spPr>
          <a:xfrm>
            <a:off x="6309360" y="3093720"/>
            <a:ext cx="891540" cy="800100"/>
          </a:xfrm>
          <a:prstGeom prst="ellipse">
            <a:avLst/>
          </a:prstGeom>
          <a:noFill/>
          <a:ln w="25400">
            <a:solidFill>
              <a:srgbClr val="02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5374E16-3274-48C6-A5C0-02E3A915B760}"/>
              </a:ext>
            </a:extLst>
          </p:cNvPr>
          <p:cNvSpPr/>
          <p:nvPr/>
        </p:nvSpPr>
        <p:spPr>
          <a:xfrm>
            <a:off x="6294120" y="861060"/>
            <a:ext cx="891540" cy="800100"/>
          </a:xfrm>
          <a:prstGeom prst="ellipse">
            <a:avLst/>
          </a:prstGeom>
          <a:noFill/>
          <a:ln w="25400">
            <a:solidFill>
              <a:srgbClr val="02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- 41 -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817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94245B-26D6-4B9E-87C5-6C2610445994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45CF13-7BBB-4DB9-A2FB-9ABE68D1B173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C473C-0B26-440D-B1FB-7CF515EA4041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144D-F8A1-481A-AE32-1A9A12376ED2}"/>
              </a:ext>
            </a:extLst>
          </p:cNvPr>
          <p:cNvSpPr txBox="1"/>
          <p:nvPr/>
        </p:nvSpPr>
        <p:spPr>
          <a:xfrm>
            <a:off x="7849195" y="108267"/>
            <a:ext cx="591329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5812B-FC54-4D0F-826D-5B600B9A09CB}"/>
              </a:ext>
            </a:extLst>
          </p:cNvPr>
          <p:cNvSpPr txBox="1"/>
          <p:nvPr/>
        </p:nvSpPr>
        <p:spPr>
          <a:xfrm>
            <a:off x="8417625" y="128926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52397F-A2D8-499D-84C7-2147A76FD7E3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ECEF8-000A-49ED-8BE2-9BD948F7C611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b="1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b="1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29DC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BB0D1-B7C7-4D67-BB8E-F62AADC0A6EF}"/>
              </a:ext>
            </a:extLst>
          </p:cNvPr>
          <p:cNvSpPr/>
          <p:nvPr/>
        </p:nvSpPr>
        <p:spPr>
          <a:xfrm>
            <a:off x="7396337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9B52C2-0783-4B6E-A6A8-C167B8506AEA}"/>
              </a:ext>
            </a:extLst>
          </p:cNvPr>
          <p:cNvGrpSpPr/>
          <p:nvPr/>
        </p:nvGrpSpPr>
        <p:grpSpPr>
          <a:xfrm>
            <a:off x="1973580" y="689179"/>
            <a:ext cx="5202241" cy="2671241"/>
            <a:chOff x="1342604" y="1108278"/>
            <a:chExt cx="5185517" cy="3058609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A2B9DCA-124C-4589-A364-D29FB0B51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5873" y="1108278"/>
              <a:ext cx="2580376" cy="147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CB83690E-6DE3-419A-936A-E7EDE6820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8828" y="1115029"/>
              <a:ext cx="2577718" cy="148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CD3B996-AC4F-4D12-B310-06E39D886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42604" y="2590800"/>
              <a:ext cx="2581215" cy="156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63E20F21-2116-4239-A74C-547FAC6B5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8482" y="2603883"/>
              <a:ext cx="2569639" cy="1563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D9B840-E570-45ED-A4F4-E35B20B1B01E}"/>
              </a:ext>
            </a:extLst>
          </p:cNvPr>
          <p:cNvSpPr txBox="1"/>
          <p:nvPr/>
        </p:nvSpPr>
        <p:spPr>
          <a:xfrm>
            <a:off x="107384" y="420253"/>
            <a:ext cx="219385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&lt;</a:t>
            </a:r>
            <a:r>
              <a:rPr lang="ko-KR" altLang="en-US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 현황  </a:t>
            </a:r>
            <a:r>
              <a:rPr lang="en-US" altLang="ko-KR" sz="20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10X10" pitchFamily="50" charset="-127"/>
                <a:ea typeface="10X10" pitchFamily="50" charset="-127"/>
              </a:rPr>
              <a:t>&gt;</a:t>
            </a:r>
            <a:endParaRPr lang="ko-KR" altLang="en-US" sz="2000" b="1" spc="-150" dirty="0">
              <a:solidFill>
                <a:prstClr val="black">
                  <a:lumMod val="85000"/>
                  <a:lumOff val="1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7B9FD-2421-4619-AC54-AA36717449C3}"/>
              </a:ext>
            </a:extLst>
          </p:cNvPr>
          <p:cNvSpPr txBox="1"/>
          <p:nvPr/>
        </p:nvSpPr>
        <p:spPr>
          <a:xfrm>
            <a:off x="2529549" y="3939539"/>
            <a:ext cx="502769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동 별 복지시설 현황을 보았을 때 여러 행정 동 중에  복지시설이 아예 입지하지 않은 곳도 있고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 </a:t>
            </a:r>
          </a:p>
          <a:p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	 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특정 행정 동 에 치우쳐져 있어 고르게 분산되어 있지 않음</a:t>
            </a:r>
            <a:endParaRPr lang="en-US" altLang="ko-KR" sz="12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FEA2F7-39EB-44D9-9836-D666DBF8C78D}"/>
              </a:ext>
            </a:extLst>
          </p:cNvPr>
          <p:cNvSpPr txBox="1"/>
          <p:nvPr/>
        </p:nvSpPr>
        <p:spPr>
          <a:xfrm>
            <a:off x="3108670" y="4354679"/>
            <a:ext cx="367313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+ )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예를 들어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관악구는 실제 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20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여 개의 행정 동이 있는데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</a:t>
            </a:r>
          </a:p>
          <a:p>
            <a:pPr algn="ctr"/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복지시설이 위치한 곳은 봉천동</a:t>
            </a:r>
            <a:r>
              <a:rPr lang="en-US" altLang="ko-KR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200" spc="-150" dirty="0">
                <a:solidFill>
                  <a:prstClr val="black"/>
                </a:solidFill>
                <a:latin typeface="10X10" pitchFamily="50" charset="-127"/>
                <a:ea typeface="10X10" pitchFamily="50" charset="-127"/>
              </a:rPr>
              <a:t>신림동 두 곳 뿐임 </a:t>
            </a:r>
            <a:endParaRPr lang="en-US" altLang="ko-KR" sz="1200" spc="-150" dirty="0">
              <a:solidFill>
                <a:prstClr val="black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9856D9-17BC-4988-A7F8-0D8AD139D200}"/>
              </a:ext>
            </a:extLst>
          </p:cNvPr>
          <p:cNvCxnSpPr/>
          <p:nvPr/>
        </p:nvCxnSpPr>
        <p:spPr>
          <a:xfrm>
            <a:off x="1181100" y="3512820"/>
            <a:ext cx="7132320" cy="15240"/>
          </a:xfrm>
          <a:prstGeom prst="line">
            <a:avLst/>
          </a:prstGeom>
          <a:ln w="12700">
            <a:solidFill>
              <a:srgbClr val="029DC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9325DF-6A72-4A36-9477-F741FE3A9DBD}"/>
              </a:ext>
            </a:extLst>
          </p:cNvPr>
          <p:cNvSpPr txBox="1"/>
          <p:nvPr/>
        </p:nvSpPr>
        <p:spPr>
          <a:xfrm>
            <a:off x="1234440" y="3566160"/>
            <a:ext cx="3307080" cy="2308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(       </a:t>
            </a:r>
            <a:r>
              <a:rPr lang="ko-KR" altLang="en-US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▲ 여러 자치구들 중 동 별 복지시설 수 불균형이 심한 </a:t>
            </a:r>
            <a:r>
              <a:rPr lang="en-US" altLang="ko-KR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4</a:t>
            </a:r>
            <a:r>
              <a:rPr lang="ko-KR" altLang="en-US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곳을 </a:t>
            </a:r>
            <a:r>
              <a:rPr lang="en-US" altLang="ko-KR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‘</a:t>
            </a:r>
            <a:r>
              <a:rPr lang="ko-KR" altLang="en-US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참고</a:t>
            </a:r>
            <a:r>
              <a:rPr lang="en-US" altLang="ko-KR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’</a:t>
            </a:r>
            <a:r>
              <a:rPr lang="ko-KR" altLang="en-US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로 가져옴</a:t>
            </a:r>
            <a:r>
              <a:rPr lang="en-US" altLang="ko-KR" sz="9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10X10" pitchFamily="50" charset="-127"/>
                <a:ea typeface="10X10" pitchFamily="50" charset="-127"/>
              </a:rPr>
              <a:t>)</a:t>
            </a:r>
            <a:endParaRPr lang="ko-KR" altLang="en-US" sz="900" spc="-150" dirty="0">
              <a:solidFill>
                <a:prstClr val="black">
                  <a:lumMod val="65000"/>
                  <a:lumOff val="35000"/>
                </a:prst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BB81A735-9974-42B3-8A24-0F4F0BF0249D}"/>
              </a:ext>
            </a:extLst>
          </p:cNvPr>
          <p:cNvSpPr/>
          <p:nvPr/>
        </p:nvSpPr>
        <p:spPr>
          <a:xfrm>
            <a:off x="1356360" y="830580"/>
            <a:ext cx="6461760" cy="2468880"/>
          </a:xfrm>
          <a:prstGeom prst="bracketPair">
            <a:avLst/>
          </a:prstGeom>
          <a:ln w="15875">
            <a:solidFill>
              <a:srgbClr val="029DC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580D6D-2183-4C23-8E88-3B0A81B33E10}"/>
              </a:ext>
            </a:extLst>
          </p:cNvPr>
          <p:cNvSpPr txBox="1"/>
          <p:nvPr/>
        </p:nvSpPr>
        <p:spPr>
          <a:xfrm>
            <a:off x="2102385" y="3901440"/>
            <a:ext cx="277640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black">
                    <a:lumMod val="85000"/>
                    <a:lumOff val="15000"/>
                  </a:prstClr>
                </a:solidFill>
                <a:ea typeface="-윤고딕330"/>
              </a:rPr>
              <a:t>+</a:t>
            </a:r>
            <a:endParaRPr lang="ko-KR" altLang="en-US" b="1" spc="-150" dirty="0">
              <a:solidFill>
                <a:prstClr val="black">
                  <a:lumMod val="85000"/>
                  <a:lumOff val="15000"/>
                </a:prstClr>
              </a:solidFill>
              <a:ea typeface="-윤고딕33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- 42 -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17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03FF5-0D2F-49FA-9311-EB04205F52F7}"/>
              </a:ext>
            </a:extLst>
          </p:cNvPr>
          <p:cNvSpPr/>
          <p:nvPr/>
        </p:nvSpPr>
        <p:spPr>
          <a:xfrm>
            <a:off x="3041257" y="1559859"/>
            <a:ext cx="2929237" cy="58574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결론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B3339A-DCFC-4B90-9332-F98AF8EB891E}"/>
              </a:ext>
            </a:extLst>
          </p:cNvPr>
          <p:cNvSpPr/>
          <p:nvPr/>
        </p:nvSpPr>
        <p:spPr>
          <a:xfrm>
            <a:off x="2440640" y="2504515"/>
            <a:ext cx="4114801" cy="108584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결론 도출 및 한계점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083BD89-831D-4468-96FF-7602209F1918}"/>
              </a:ext>
            </a:extLst>
          </p:cNvPr>
          <p:cNvCxnSpPr>
            <a:cxnSpLocks/>
          </p:cNvCxnSpPr>
          <p:nvPr/>
        </p:nvCxnSpPr>
        <p:spPr>
          <a:xfrm>
            <a:off x="2319618" y="2313693"/>
            <a:ext cx="453165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- 43 -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20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FAB7E8AE-F7F4-4A9F-A1E3-7B874DEA9B83}"/>
              </a:ext>
            </a:extLst>
          </p:cNvPr>
          <p:cNvSpPr/>
          <p:nvPr/>
        </p:nvSpPr>
        <p:spPr>
          <a:xfrm>
            <a:off x="1306781" y="1045856"/>
            <a:ext cx="6388122" cy="3581714"/>
          </a:xfrm>
          <a:prstGeom prst="roundRect">
            <a:avLst>
              <a:gd name="adj" fmla="val 611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A396A6-A453-45A6-A3B6-A533B99F953F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45EF42-9742-44E0-9C46-49CB539B9E85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BF0F1-D355-4330-A039-A38A528FD19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5713F-C48B-4F1E-9E46-977135183D77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A9260-BBAC-45EB-A3A5-D3F0ED4E6D15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19B0260-3992-4148-8BD3-A97A576694D6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85750F-D7E9-4060-B658-EA3F25B6C1C2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028039-38FD-4CDE-8C34-14FBC201D95D}"/>
              </a:ext>
            </a:extLst>
          </p:cNvPr>
          <p:cNvSpPr/>
          <p:nvPr/>
        </p:nvSpPr>
        <p:spPr>
          <a:xfrm flipV="1">
            <a:off x="7933714" y="289019"/>
            <a:ext cx="528835" cy="4571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460A78-BCD5-4610-B96F-002078511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6953" y1="14844" x2="34375" y2="70313"/>
                        <a14:foregroundMark x1="14844" y1="71094" x2="4688" y2="80078"/>
                        <a14:foregroundMark x1="13672" y1="84766" x2="6250" y2="87500"/>
                        <a14:foregroundMark x1="9766" y1="92188" x2="16016" y2="92578"/>
                        <a14:foregroundMark x1="39063" y1="91406" x2="74609" y2="91406"/>
                        <a14:foregroundMark x1="75000" y1="36328" x2="80469" y2="8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5014" y="2972814"/>
            <a:ext cx="1964124" cy="19641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DB1DFB-6555-468D-8E63-B4BAB7E37A2E}"/>
              </a:ext>
            </a:extLst>
          </p:cNvPr>
          <p:cNvSpPr/>
          <p:nvPr/>
        </p:nvSpPr>
        <p:spPr>
          <a:xfrm>
            <a:off x="952961" y="736488"/>
            <a:ext cx="1783099" cy="384680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kumimoji="1"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9192" y="3638543"/>
            <a:ext cx="4901063" cy="95410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+)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서울시 내 지역별로 시설이 불균형 하게 분포되어 있기에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 marL="342900" indent="-342900" algn="ctr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상대적으로 인구대비 복지시설이 적은 자치구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,</a:t>
            </a:r>
          </a:p>
          <a:p>
            <a:pPr marL="342900" indent="-342900" algn="ctr"/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	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그 중에서도 복지시설이 치우쳐져 있는 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 marL="342900" indent="-342900" algn="ctr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행정 동들에 추가적인 설치가 필요하다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7516" y="1358285"/>
            <a:ext cx="5324414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자치구 별 노인 </a:t>
            </a:r>
            <a:r>
              <a:rPr lang="ko-KR" altLang="en-US" sz="1600" u="sng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기초수급자</a:t>
            </a:r>
            <a:r>
              <a:rPr lang="ko-KR" altLang="en-US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 비율</a:t>
            </a:r>
            <a:r>
              <a:rPr lang="en-US" altLang="ko-KR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독거노인 비율이  모두 가장 높게 나오고</a:t>
            </a:r>
            <a:endParaRPr lang="en-US" altLang="ko-KR" sz="1600" u="sng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 marL="342900" indent="-342900" algn="ctr"/>
            <a:r>
              <a:rPr lang="ko-KR" altLang="en-US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구</a:t>
            </a:r>
            <a:r>
              <a:rPr lang="en-US" altLang="ko-KR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u="sng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동 별 노인인구 수 대비 복지시설 수 조차 불균형 하다고 나온</a:t>
            </a:r>
            <a:endParaRPr lang="en-US" altLang="ko-KR" sz="1600" u="sng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65222" y="1926454"/>
            <a:ext cx="1669002" cy="95410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u="sng" spc="-150" dirty="0">
                <a:solidFill>
                  <a:srgbClr val="189FC0"/>
                </a:solidFill>
                <a:latin typeface="10X10" pitchFamily="50" charset="-127"/>
                <a:ea typeface="10X10" pitchFamily="50" charset="-127"/>
              </a:rPr>
              <a:t>“</a:t>
            </a:r>
            <a:r>
              <a:rPr lang="ko-KR" altLang="en-US" sz="2800" u="sng" spc="-150" dirty="0">
                <a:solidFill>
                  <a:srgbClr val="189FC0"/>
                </a:solidFill>
                <a:latin typeface="10X10" pitchFamily="50" charset="-127"/>
                <a:ea typeface="10X10" pitchFamily="50" charset="-127"/>
              </a:rPr>
              <a:t>강북구</a:t>
            </a:r>
            <a:r>
              <a:rPr lang="en-US" altLang="ko-KR" sz="2800" u="sng" spc="-150" dirty="0">
                <a:solidFill>
                  <a:srgbClr val="189FC0"/>
                </a:solidFill>
                <a:latin typeface="10X10" pitchFamily="50" charset="-127"/>
                <a:ea typeface="10X10" pitchFamily="50" charset="-127"/>
              </a:rPr>
              <a:t>”</a:t>
            </a:r>
          </a:p>
          <a:p>
            <a:pPr algn="ctr"/>
            <a:endParaRPr lang="ko-KR" altLang="en-US" sz="2800" spc="-150" dirty="0">
              <a:solidFill>
                <a:srgbClr val="189FC0"/>
              </a:solidFill>
              <a:latin typeface="+mj-ea"/>
              <a:ea typeface="+mj-ea"/>
            </a:endParaRPr>
          </a:p>
        </p:txBody>
      </p:sp>
      <p:pic>
        <p:nvPicPr>
          <p:cNvPr id="26" name="Picture 2" descr="C:\Users\yhy\Desktop\서울지도.png">
            <a:extLst>
              <a:ext uri="{FF2B5EF4-FFF2-40B4-BE49-F238E27FC236}">
                <a16:creationId xmlns:a16="http://schemas.microsoft.com/office/drawing/2014/main" id="{9EE067D7-0F5B-40F2-98CD-3C6725E9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6209" y="2439989"/>
            <a:ext cx="1807029" cy="1229036"/>
          </a:xfrm>
          <a:prstGeom prst="rect">
            <a:avLst/>
          </a:prstGeom>
          <a:noFill/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1545195-4921-4F1E-9360-86BCE25E5B8E}"/>
              </a:ext>
            </a:extLst>
          </p:cNvPr>
          <p:cNvSpPr/>
          <p:nvPr/>
        </p:nvSpPr>
        <p:spPr>
          <a:xfrm>
            <a:off x="4600833" y="2622685"/>
            <a:ext cx="264111" cy="200413"/>
          </a:xfrm>
          <a:prstGeom prst="ellipse">
            <a:avLst/>
          </a:prstGeom>
          <a:noFill/>
          <a:ln w="25400">
            <a:solidFill>
              <a:srgbClr val="02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- 44 -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049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FAB7E8AE-F7F4-4A9F-A1E3-7B874DEA9B83}"/>
              </a:ext>
            </a:extLst>
          </p:cNvPr>
          <p:cNvSpPr/>
          <p:nvPr/>
        </p:nvSpPr>
        <p:spPr>
          <a:xfrm>
            <a:off x="1306781" y="1045856"/>
            <a:ext cx="6388122" cy="3581714"/>
          </a:xfrm>
          <a:prstGeom prst="roundRect">
            <a:avLst>
              <a:gd name="adj" fmla="val 611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A396A6-A453-45A6-A3B6-A533B99F953F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45EF42-9742-44E0-9C46-49CB539B9E85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BF0F1-D355-4330-A039-A38A528FD19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5713F-C48B-4F1E-9E46-977135183D77}"/>
              </a:ext>
            </a:extLst>
          </p:cNvPr>
          <p:cNvSpPr txBox="1"/>
          <p:nvPr/>
        </p:nvSpPr>
        <p:spPr>
          <a:xfrm>
            <a:off x="7849195" y="108267"/>
            <a:ext cx="657804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A9260-BBAC-45EB-A3A5-D3F0ED4E6D15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19B0260-3992-4148-8BD3-A97A576694D6}"/>
              </a:ext>
            </a:extLst>
          </p:cNvPr>
          <p:cNvCxnSpPr>
            <a:cxnSpLocks/>
          </p:cNvCxnSpPr>
          <p:nvPr/>
        </p:nvCxnSpPr>
        <p:spPr>
          <a:xfrm>
            <a:off x="52176" y="303828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85750F-D7E9-4060-B658-EA3F25B6C1C2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028039-38FD-4CDE-8C34-14FBC201D95D}"/>
              </a:ext>
            </a:extLst>
          </p:cNvPr>
          <p:cNvSpPr/>
          <p:nvPr/>
        </p:nvSpPr>
        <p:spPr>
          <a:xfrm flipV="1">
            <a:off x="7933714" y="289019"/>
            <a:ext cx="528835" cy="4571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DB1DFB-6555-468D-8E63-B4BAB7E37A2E}"/>
              </a:ext>
            </a:extLst>
          </p:cNvPr>
          <p:cNvSpPr/>
          <p:nvPr/>
        </p:nvSpPr>
        <p:spPr>
          <a:xfrm>
            <a:off x="952961" y="736488"/>
            <a:ext cx="1783099" cy="384680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한계점</a:t>
            </a:r>
            <a:endParaRPr kumimoji="1" lang="en-US" altLang="ko-KR" sz="1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29845" y="2218482"/>
            <a:ext cx="5649239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</a:t>
            </a:r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모델을 돌려서 학습을 하기 위해서는 데이터의 양이 많아야 하는데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,</a:t>
            </a:r>
          </a:p>
          <a:p>
            <a:pPr marL="342900" indent="-342900"/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데이터의 양이 부족하여 회귀분석 모델만 돌릴 수 있었음</a:t>
            </a:r>
            <a:endParaRPr lang="en-US" altLang="ko-KR" sz="18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9845" y="3108542"/>
            <a:ext cx="633608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좀 더 다양한 변수들을 가지고 있었다면 </a:t>
            </a:r>
            <a:endParaRPr lang="en-US" altLang="ko-KR" sz="18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 marL="342900" indent="-342900"/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	</a:t>
            </a:r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더 유의미한 결론을 도출할 수 있었을 것 같다는 아쉬움</a:t>
            </a:r>
            <a:endParaRPr lang="en-US" altLang="ko-KR" sz="18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29845" y="1605421"/>
            <a:ext cx="616290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조원들 중 분석 툴을 잘 다루는 사람이 없어서 심화적으로 분석하지 못함</a:t>
            </a:r>
            <a:endParaRPr lang="en-US" altLang="ko-KR" sz="1800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492" y="3329126"/>
            <a:ext cx="1349716" cy="129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- 45 -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049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03FF5-0D2F-49FA-9311-EB04205F52F7}"/>
              </a:ext>
            </a:extLst>
          </p:cNvPr>
          <p:cNvSpPr/>
          <p:nvPr/>
        </p:nvSpPr>
        <p:spPr>
          <a:xfrm>
            <a:off x="231016" y="174869"/>
            <a:ext cx="2929237" cy="58574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출처</a:t>
            </a:r>
            <a:endParaRPr lang="ko-KR" altLang="en-US" sz="18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190" y="1589933"/>
            <a:ext cx="3861787" cy="30008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공공 데이터 포털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2"/>
              </a:rPr>
              <a:t>https://www.data.go.kr/useCase/exam/index.do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국가지표체계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3"/>
              </a:rPr>
              <a:t>http://www.index.go.kr/main.do?cate=1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보건복지부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4"/>
              </a:rPr>
              <a:t>http://www.mohw.go.kr/react/jb/sjb030301vw.jsp?PAR_MENU_ID=03&amp;MENU_ID=0321&amp;CONT_SEQ=345246&amp;page=1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pPr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서울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열린데이터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 광장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5"/>
              </a:rPr>
              <a:t>https://data.seoul.go.kr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통계청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6"/>
              </a:rPr>
              <a:t>http://kostat.go.kr/portal/korea/index.action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-KOSIS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</a:rPr>
              <a:t>국가통계포털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" pitchFamily="50" charset="-127"/>
                <a:ea typeface="10X10" pitchFamily="50" charset="-127"/>
                <a:hlinkClick r:id="rId7"/>
              </a:rPr>
              <a:t>http://kosis.kr/index/index.do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067" y="1006507"/>
            <a:ext cx="1434095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* </a:t>
            </a:r>
            <a:r>
              <a:rPr lang="ko-KR" altLang="en-US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공공데이터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87163" y="4848296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- 46 -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335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DC3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03FF5-0D2F-49FA-9311-EB04205F52F7}"/>
              </a:ext>
            </a:extLst>
          </p:cNvPr>
          <p:cNvSpPr/>
          <p:nvPr/>
        </p:nvSpPr>
        <p:spPr>
          <a:xfrm>
            <a:off x="3107381" y="2278877"/>
            <a:ext cx="2929237" cy="58574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 Bold" panose="020D0604000000000000" pitchFamily="50" charset="-127"/>
                <a:ea typeface="10X10 Bold" panose="020D0604000000000000" pitchFamily="50" charset="-127"/>
              </a:rPr>
              <a:t>질의응답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- 47 -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2991"/>
            <a:ext cx="659365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6929299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EC90E7-D037-4CC7-8BEA-C3302304D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69169"/>
              </p:ext>
            </p:extLst>
          </p:nvPr>
        </p:nvGraphicFramePr>
        <p:xfrm>
          <a:off x="533395" y="1493257"/>
          <a:ext cx="4480565" cy="4062844"/>
        </p:xfrm>
        <a:graphic>
          <a:graphicData uri="http://schemas.openxmlformats.org/drawingml/2006/table">
            <a:tbl>
              <a:tblPr/>
              <a:tblGrid>
                <a:gridCol w="472445">
                  <a:extLst>
                    <a:ext uri="{9D8B030D-6E8A-4147-A177-3AD203B41FA5}">
                      <a16:colId xmlns:a16="http://schemas.microsoft.com/office/drawing/2014/main" val="3823742921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339397741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971280235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2231500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1353397"/>
                    </a:ext>
                  </a:extLst>
                </a:gridCol>
                <a:gridCol w="425557">
                  <a:extLst>
                    <a:ext uri="{9D8B030D-6E8A-4147-A177-3AD203B41FA5}">
                      <a16:colId xmlns:a16="http://schemas.microsoft.com/office/drawing/2014/main" val="2001298513"/>
                    </a:ext>
                  </a:extLst>
                </a:gridCol>
                <a:gridCol w="453197">
                  <a:extLst>
                    <a:ext uri="{9D8B030D-6E8A-4147-A177-3AD203B41FA5}">
                      <a16:colId xmlns:a16="http://schemas.microsoft.com/office/drawing/2014/main" val="1852102725"/>
                    </a:ext>
                  </a:extLst>
                </a:gridCol>
                <a:gridCol w="453197">
                  <a:extLst>
                    <a:ext uri="{9D8B030D-6E8A-4147-A177-3AD203B41FA5}">
                      <a16:colId xmlns:a16="http://schemas.microsoft.com/office/drawing/2014/main" val="2980216703"/>
                    </a:ext>
                  </a:extLst>
                </a:gridCol>
                <a:gridCol w="453197">
                  <a:extLst>
                    <a:ext uri="{9D8B030D-6E8A-4147-A177-3AD203B41FA5}">
                      <a16:colId xmlns:a16="http://schemas.microsoft.com/office/drawing/2014/main" val="3451208581"/>
                    </a:ext>
                  </a:extLst>
                </a:gridCol>
                <a:gridCol w="401792">
                  <a:extLst>
                    <a:ext uri="{9D8B030D-6E8A-4147-A177-3AD203B41FA5}">
                      <a16:colId xmlns:a16="http://schemas.microsoft.com/office/drawing/2014/main" val="2888321048"/>
                    </a:ext>
                  </a:extLst>
                </a:gridCol>
              </a:tblGrid>
              <a:tr h="219584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총인구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65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 이상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　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연령대별 인구 및 구성비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48675"/>
                  </a:ext>
                </a:extLst>
              </a:tr>
              <a:tr h="190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구성비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30" b="1" kern="0" spc="-15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65</a:t>
                      </a:r>
                      <a:r>
                        <a:rPr lang="ko-KR" altLang="en-US" sz="730" b="1" kern="0" spc="-15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∼</a:t>
                      </a:r>
                      <a:r>
                        <a:rPr lang="en-US" altLang="ko-KR" sz="730" b="1" kern="0" spc="-15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69</a:t>
                      </a:r>
                      <a:r>
                        <a:rPr lang="ko-KR" altLang="en-US" sz="730" b="1" kern="0" spc="-15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</a:t>
                      </a:r>
                      <a:endParaRPr lang="ko-KR" altLang="en-US" sz="73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70</a:t>
                      </a:r>
                      <a:r>
                        <a:rPr lang="ko-KR" altLang="en-US" sz="700" b="1" kern="0" spc="-3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∼</a:t>
                      </a:r>
                      <a:r>
                        <a:rPr lang="en-US" altLang="ko-KR" sz="700" b="1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74</a:t>
                      </a:r>
                      <a:r>
                        <a:rPr lang="ko-KR" altLang="en-US" sz="700" b="1" kern="0" spc="-3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30" b="1" kern="0" spc="-19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75</a:t>
                      </a:r>
                      <a:r>
                        <a:rPr lang="ko-KR" altLang="en-US" sz="730" b="1" kern="0" spc="-19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 이상</a:t>
                      </a:r>
                      <a:endParaRPr lang="ko-KR" altLang="en-US" sz="73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337"/>
                  </a:ext>
                </a:extLst>
              </a:tr>
              <a:tr h="293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-5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구성비</a:t>
                      </a: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-4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구성비</a:t>
                      </a:r>
                      <a:r>
                        <a:rPr lang="en-US" altLang="ko-KR" sz="700" b="1" kern="0" spc="-40" baseline="3000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2)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-4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구성비</a:t>
                      </a: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72410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46,136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3,375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7.3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1,377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40.8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919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27.2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1,078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32.0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621899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47,279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4,372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9.2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1,683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38.5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28.7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1,434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32.8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288588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48,580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5,434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11.2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1,817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33.4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1,569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28.9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2,049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37.7 </a:t>
                      </a: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05913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2017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51,423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7,171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13.9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2,315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32.3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1,756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24.5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3,100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43.2 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7992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2018</a:t>
                      </a: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51,635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7,381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14.3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2,360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1,798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24.4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3,223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43.7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745077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2020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51,974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8,134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15.6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2,661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1,991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24.5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3,482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42.8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827928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2030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52,941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12,955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24.5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4,081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31.5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3,553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27.4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5,320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41.1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642484"/>
                  </a:ext>
                </a:extLst>
              </a:tr>
              <a:tr h="20842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2040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52,198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17,120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32.8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4,242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24.8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4,038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23.6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8,840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51.6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085406"/>
                  </a:ext>
                </a:extLst>
              </a:tr>
              <a:tr h="3228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2050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49,433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18,813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38.1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3,770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20.0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3,680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19.6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11,363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60.4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402474"/>
                  </a:ext>
                </a:extLst>
              </a:tr>
              <a:tr h="3228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2060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45,246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18,536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41.0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3,612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19.5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3,184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17.2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11,740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63.3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788" marR="89788" marT="44894" marB="4489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2161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7E31322-09A9-40C9-A677-E62326DF4705}"/>
              </a:ext>
            </a:extLst>
          </p:cNvPr>
          <p:cNvSpPr/>
          <p:nvPr/>
        </p:nvSpPr>
        <p:spPr>
          <a:xfrm>
            <a:off x="2534751" y="4621232"/>
            <a:ext cx="268876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2017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 이전</a:t>
            </a: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700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인구주택총조사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자료</a:t>
            </a: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2018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 이후</a:t>
            </a: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장래인구추계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2BFD0E-0469-4116-923A-7863F346CD1F}"/>
              </a:ext>
            </a:extLst>
          </p:cNvPr>
          <p:cNvSpPr/>
          <p:nvPr/>
        </p:nvSpPr>
        <p:spPr>
          <a:xfrm>
            <a:off x="4316676" y="1264748"/>
            <a:ext cx="79861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단위 </a:t>
            </a: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천명</a:t>
            </a:r>
            <a:r>
              <a:rPr lang="en-US" altLang="ko-KR" sz="7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%)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860D8-F2D3-4A25-95EF-9863DA09461B}"/>
              </a:ext>
            </a:extLst>
          </p:cNvPr>
          <p:cNvSpPr/>
          <p:nvPr/>
        </p:nvSpPr>
        <p:spPr>
          <a:xfrm>
            <a:off x="5318802" y="2292042"/>
            <a:ext cx="3724762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127000" indent="-171450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200" kern="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200" kern="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200" kern="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1200" kern="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고령자는 </a:t>
            </a:r>
            <a:r>
              <a:rPr lang="en-US" altLang="ko-KR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14.3% </a:t>
            </a:r>
            <a:r>
              <a:rPr lang="ko-KR" altLang="en-US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계속해서 증가 추세</a:t>
            </a:r>
            <a:endParaRPr lang="en-US" altLang="ko-KR" sz="1200" kern="0" spc="-1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127000" indent="-171450" fontAlgn="base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2060</a:t>
            </a:r>
            <a:r>
              <a:rPr lang="ko-KR" altLang="en-US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</a:t>
            </a:r>
            <a:r>
              <a:rPr lang="en-US" altLang="ko-KR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41.0%</a:t>
            </a:r>
            <a:r>
              <a:rPr lang="ko-KR" altLang="en-US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예상 </a:t>
            </a:r>
            <a:r>
              <a:rPr lang="en-US" altLang="ko-KR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kern="0" spc="-1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초고령</a:t>
            </a:r>
            <a:r>
              <a:rPr lang="ko-KR" altLang="en-US" sz="12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사회로의 변화 </a:t>
            </a:r>
            <a:endParaRPr lang="en-US" altLang="ko-KR" sz="1200" kern="0" spc="-1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3E89F-53CC-4048-83BF-C571EC943E08}"/>
              </a:ext>
            </a:extLst>
          </p:cNvPr>
          <p:cNvSpPr/>
          <p:nvPr/>
        </p:nvSpPr>
        <p:spPr>
          <a:xfrm>
            <a:off x="3622289" y="558087"/>
            <a:ext cx="1907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u="sng" kern="0" spc="-40" dirty="0" err="1">
                <a:solidFill>
                  <a:srgbClr val="189FC0">
                    <a:alpha val="84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초고령</a:t>
            </a:r>
            <a:r>
              <a:rPr lang="ko-KR" altLang="en-US" sz="1600" b="1" u="sng" kern="0" spc="-40" dirty="0">
                <a:solidFill>
                  <a:srgbClr val="189FC0">
                    <a:alpha val="84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사회로의 변화 </a:t>
            </a:r>
            <a:endParaRPr lang="ko-KR" altLang="en-US" sz="1600" b="1" u="sng" dirty="0">
              <a:solidFill>
                <a:srgbClr val="189FC0">
                  <a:alpha val="84000"/>
                </a:srgb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3B503A-6A3E-4857-A386-D93A1D114C1E}"/>
              </a:ext>
            </a:extLst>
          </p:cNvPr>
          <p:cNvSpPr/>
          <p:nvPr/>
        </p:nvSpPr>
        <p:spPr>
          <a:xfrm>
            <a:off x="524352" y="1057964"/>
            <a:ext cx="1914899" cy="309331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인구 구성비  </a:t>
            </a:r>
            <a:r>
              <a:rPr lang="ko-KR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추이</a:t>
            </a:r>
            <a:r>
              <a:rPr lang="en-US" altLang="ko-KR" sz="1200" b="1" baseline="30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A44CF9-92F8-40A0-BCC3-79E7CE8F1E95}"/>
              </a:ext>
            </a:extLst>
          </p:cNvPr>
          <p:cNvSpPr/>
          <p:nvPr/>
        </p:nvSpPr>
        <p:spPr>
          <a:xfrm>
            <a:off x="5836826" y="3211293"/>
            <a:ext cx="3206738" cy="42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7000" fontAlgn="base">
              <a:lnSpc>
                <a:spcPct val="180000"/>
              </a:lnSpc>
            </a:pPr>
            <a:r>
              <a:rPr lang="ko-KR" altLang="en-US" sz="1400" kern="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210 모던굴림 B" panose="02020603020101020101" pitchFamily="18" charset="-127"/>
                <a:ea typeface="210 모던굴림 B" panose="02020603020101020101" pitchFamily="18" charset="-127"/>
              </a:rPr>
              <a:t>이에 따라 노인복지정책 및 시설이 필요</a:t>
            </a:r>
            <a:endParaRPr lang="ko-KR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210 모던굴림 B" panose="02020603020101020101" pitchFamily="18" charset="-127"/>
              <a:ea typeface="210 모던굴림 B" panose="02020603020101020101" pitchFamily="18" charset="-127"/>
            </a:endParaRPr>
          </a:p>
        </p:txBody>
      </p:sp>
      <p:pic>
        <p:nvPicPr>
          <p:cNvPr id="20" name="그림 19" descr="&lt;strong&gt;파란색 화살표&lt;/strong&gt; 정도 원소, 좌우 원소, 좌우 소재, 버튼 원소 PNG 및 ...">
            <a:extLst>
              <a:ext uri="{FF2B5EF4-FFF2-40B4-BE49-F238E27FC236}">
                <a16:creationId xmlns:a16="http://schemas.microsoft.com/office/drawing/2014/main" id="{1D805FE2-DCCB-410E-A759-139368D2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0" b="90750" l="50769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8518"/>
          <a:stretch/>
        </p:blipFill>
        <p:spPr>
          <a:xfrm>
            <a:off x="5223520" y="3272075"/>
            <a:ext cx="517109" cy="3863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B5ED41-B425-4846-A55F-3541C3CD10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9" b="49757" l="21455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2530" t="38196" r="3516" b="53025"/>
          <a:stretch/>
        </p:blipFill>
        <p:spPr>
          <a:xfrm>
            <a:off x="5836826" y="3542233"/>
            <a:ext cx="3256099" cy="106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- 3 -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20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직사각형 444"/>
          <p:cNvSpPr/>
          <p:nvPr/>
        </p:nvSpPr>
        <p:spPr>
          <a:xfrm>
            <a:off x="0" y="2511636"/>
            <a:ext cx="9144000" cy="263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grpSp>
        <p:nvGrpSpPr>
          <p:cNvPr id="3" name="그룹 434"/>
          <p:cNvGrpSpPr/>
          <p:nvPr/>
        </p:nvGrpSpPr>
        <p:grpSpPr>
          <a:xfrm>
            <a:off x="2539113" y="415410"/>
            <a:ext cx="4065774" cy="2280212"/>
            <a:chOff x="2432050" y="1936750"/>
            <a:chExt cx="4279900" cy="2400301"/>
          </a:xfrm>
        </p:grpSpPr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2432050" y="4143375"/>
              <a:ext cx="4279900" cy="46038"/>
            </a:xfrm>
            <a:custGeom>
              <a:avLst/>
              <a:gdLst>
                <a:gd name="T0" fmla="*/ 0 w 2696"/>
                <a:gd name="T1" fmla="*/ 0 h 29"/>
                <a:gd name="T2" fmla="*/ 2696 w 2696"/>
                <a:gd name="T3" fmla="*/ 0 h 29"/>
                <a:gd name="T4" fmla="*/ 2685 w 2696"/>
                <a:gd name="T5" fmla="*/ 29 h 29"/>
                <a:gd name="T6" fmla="*/ 11 w 2696"/>
                <a:gd name="T7" fmla="*/ 29 h 29"/>
                <a:gd name="T8" fmla="*/ 0 w 269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6" h="29">
                  <a:moveTo>
                    <a:pt x="0" y="0"/>
                  </a:moveTo>
                  <a:lnTo>
                    <a:pt x="2696" y="0"/>
                  </a:lnTo>
                  <a:lnTo>
                    <a:pt x="2685" y="29"/>
                  </a:ln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2" name="Freeform 12"/>
            <p:cNvSpPr>
              <a:spLocks/>
            </p:cNvSpPr>
            <p:nvPr/>
          </p:nvSpPr>
          <p:spPr bwMode="auto">
            <a:xfrm>
              <a:off x="3611563" y="2063750"/>
              <a:ext cx="561975" cy="320675"/>
            </a:xfrm>
            <a:custGeom>
              <a:avLst/>
              <a:gdLst>
                <a:gd name="T0" fmla="*/ 126 w 354"/>
                <a:gd name="T1" fmla="*/ 0 h 202"/>
                <a:gd name="T2" fmla="*/ 148 w 354"/>
                <a:gd name="T3" fmla="*/ 4 h 202"/>
                <a:gd name="T4" fmla="*/ 168 w 354"/>
                <a:gd name="T5" fmla="*/ 12 h 202"/>
                <a:gd name="T6" fmla="*/ 185 w 354"/>
                <a:gd name="T7" fmla="*/ 25 h 202"/>
                <a:gd name="T8" fmla="*/ 197 w 354"/>
                <a:gd name="T9" fmla="*/ 43 h 202"/>
                <a:gd name="T10" fmla="*/ 207 w 354"/>
                <a:gd name="T11" fmla="*/ 39 h 202"/>
                <a:gd name="T12" fmla="*/ 218 w 354"/>
                <a:gd name="T13" fmla="*/ 38 h 202"/>
                <a:gd name="T14" fmla="*/ 237 w 354"/>
                <a:gd name="T15" fmla="*/ 42 h 202"/>
                <a:gd name="T16" fmla="*/ 253 w 354"/>
                <a:gd name="T17" fmla="*/ 50 h 202"/>
                <a:gd name="T18" fmla="*/ 266 w 354"/>
                <a:gd name="T19" fmla="*/ 64 h 202"/>
                <a:gd name="T20" fmla="*/ 274 w 354"/>
                <a:gd name="T21" fmla="*/ 80 h 202"/>
                <a:gd name="T22" fmla="*/ 283 w 354"/>
                <a:gd name="T23" fmla="*/ 78 h 202"/>
                <a:gd name="T24" fmla="*/ 292 w 354"/>
                <a:gd name="T25" fmla="*/ 77 h 202"/>
                <a:gd name="T26" fmla="*/ 310 w 354"/>
                <a:gd name="T27" fmla="*/ 81 h 202"/>
                <a:gd name="T28" fmla="*/ 327 w 354"/>
                <a:gd name="T29" fmla="*/ 89 h 202"/>
                <a:gd name="T30" fmla="*/ 341 w 354"/>
                <a:gd name="T31" fmla="*/ 103 h 202"/>
                <a:gd name="T32" fmla="*/ 350 w 354"/>
                <a:gd name="T33" fmla="*/ 120 h 202"/>
                <a:gd name="T34" fmla="*/ 354 w 354"/>
                <a:gd name="T35" fmla="*/ 139 h 202"/>
                <a:gd name="T36" fmla="*/ 350 w 354"/>
                <a:gd name="T37" fmla="*/ 158 h 202"/>
                <a:gd name="T38" fmla="*/ 341 w 354"/>
                <a:gd name="T39" fmla="*/ 175 h 202"/>
                <a:gd name="T40" fmla="*/ 327 w 354"/>
                <a:gd name="T41" fmla="*/ 188 h 202"/>
                <a:gd name="T42" fmla="*/ 310 w 354"/>
                <a:gd name="T43" fmla="*/ 198 h 202"/>
                <a:gd name="T44" fmla="*/ 292 w 354"/>
                <a:gd name="T45" fmla="*/ 202 h 202"/>
                <a:gd name="T46" fmla="*/ 62 w 354"/>
                <a:gd name="T47" fmla="*/ 202 h 202"/>
                <a:gd name="T48" fmla="*/ 42 w 354"/>
                <a:gd name="T49" fmla="*/ 198 h 202"/>
                <a:gd name="T50" fmla="*/ 25 w 354"/>
                <a:gd name="T51" fmla="*/ 188 h 202"/>
                <a:gd name="T52" fmla="*/ 12 w 354"/>
                <a:gd name="T53" fmla="*/ 175 h 202"/>
                <a:gd name="T54" fmla="*/ 3 w 354"/>
                <a:gd name="T55" fmla="*/ 158 h 202"/>
                <a:gd name="T56" fmla="*/ 0 w 354"/>
                <a:gd name="T57" fmla="*/ 139 h 202"/>
                <a:gd name="T58" fmla="*/ 3 w 354"/>
                <a:gd name="T59" fmla="*/ 119 h 202"/>
                <a:gd name="T60" fmla="*/ 13 w 354"/>
                <a:gd name="T61" fmla="*/ 101 h 202"/>
                <a:gd name="T62" fmla="*/ 28 w 354"/>
                <a:gd name="T63" fmla="*/ 88 h 202"/>
                <a:gd name="T64" fmla="*/ 46 w 354"/>
                <a:gd name="T65" fmla="*/ 80 h 202"/>
                <a:gd name="T66" fmla="*/ 51 w 354"/>
                <a:gd name="T67" fmla="*/ 55 h 202"/>
                <a:gd name="T68" fmla="*/ 62 w 354"/>
                <a:gd name="T69" fmla="*/ 33 h 202"/>
                <a:gd name="T70" fmla="*/ 80 w 354"/>
                <a:gd name="T71" fmla="*/ 16 h 202"/>
                <a:gd name="T72" fmla="*/ 101 w 354"/>
                <a:gd name="T73" fmla="*/ 4 h 202"/>
                <a:gd name="T74" fmla="*/ 126 w 354"/>
                <a:gd name="T7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4" h="202">
                  <a:moveTo>
                    <a:pt x="126" y="0"/>
                  </a:moveTo>
                  <a:lnTo>
                    <a:pt x="148" y="4"/>
                  </a:lnTo>
                  <a:lnTo>
                    <a:pt x="168" y="12"/>
                  </a:lnTo>
                  <a:lnTo>
                    <a:pt x="185" y="25"/>
                  </a:lnTo>
                  <a:lnTo>
                    <a:pt x="197" y="43"/>
                  </a:lnTo>
                  <a:lnTo>
                    <a:pt x="207" y="39"/>
                  </a:lnTo>
                  <a:lnTo>
                    <a:pt x="218" y="38"/>
                  </a:lnTo>
                  <a:lnTo>
                    <a:pt x="237" y="42"/>
                  </a:lnTo>
                  <a:lnTo>
                    <a:pt x="253" y="50"/>
                  </a:lnTo>
                  <a:lnTo>
                    <a:pt x="266" y="64"/>
                  </a:lnTo>
                  <a:lnTo>
                    <a:pt x="274" y="80"/>
                  </a:lnTo>
                  <a:lnTo>
                    <a:pt x="283" y="78"/>
                  </a:lnTo>
                  <a:lnTo>
                    <a:pt x="292" y="77"/>
                  </a:lnTo>
                  <a:lnTo>
                    <a:pt x="310" y="81"/>
                  </a:lnTo>
                  <a:lnTo>
                    <a:pt x="327" y="89"/>
                  </a:lnTo>
                  <a:lnTo>
                    <a:pt x="341" y="103"/>
                  </a:lnTo>
                  <a:lnTo>
                    <a:pt x="350" y="120"/>
                  </a:lnTo>
                  <a:lnTo>
                    <a:pt x="354" y="139"/>
                  </a:lnTo>
                  <a:lnTo>
                    <a:pt x="350" y="158"/>
                  </a:lnTo>
                  <a:lnTo>
                    <a:pt x="341" y="175"/>
                  </a:lnTo>
                  <a:lnTo>
                    <a:pt x="327" y="188"/>
                  </a:lnTo>
                  <a:lnTo>
                    <a:pt x="310" y="198"/>
                  </a:lnTo>
                  <a:lnTo>
                    <a:pt x="292" y="202"/>
                  </a:lnTo>
                  <a:lnTo>
                    <a:pt x="62" y="202"/>
                  </a:lnTo>
                  <a:lnTo>
                    <a:pt x="42" y="198"/>
                  </a:lnTo>
                  <a:lnTo>
                    <a:pt x="25" y="188"/>
                  </a:lnTo>
                  <a:lnTo>
                    <a:pt x="12" y="175"/>
                  </a:lnTo>
                  <a:lnTo>
                    <a:pt x="3" y="158"/>
                  </a:lnTo>
                  <a:lnTo>
                    <a:pt x="0" y="139"/>
                  </a:lnTo>
                  <a:lnTo>
                    <a:pt x="3" y="119"/>
                  </a:lnTo>
                  <a:lnTo>
                    <a:pt x="13" y="101"/>
                  </a:lnTo>
                  <a:lnTo>
                    <a:pt x="28" y="88"/>
                  </a:lnTo>
                  <a:lnTo>
                    <a:pt x="46" y="80"/>
                  </a:lnTo>
                  <a:lnTo>
                    <a:pt x="51" y="55"/>
                  </a:lnTo>
                  <a:lnTo>
                    <a:pt x="62" y="33"/>
                  </a:lnTo>
                  <a:lnTo>
                    <a:pt x="80" y="16"/>
                  </a:lnTo>
                  <a:lnTo>
                    <a:pt x="101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4E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3" name="Freeform 13"/>
            <p:cNvSpPr>
              <a:spLocks/>
            </p:cNvSpPr>
            <p:nvPr/>
          </p:nvSpPr>
          <p:spPr bwMode="auto">
            <a:xfrm>
              <a:off x="3468688" y="2284413"/>
              <a:ext cx="365125" cy="207963"/>
            </a:xfrm>
            <a:custGeom>
              <a:avLst/>
              <a:gdLst>
                <a:gd name="T0" fmla="*/ 82 w 230"/>
                <a:gd name="T1" fmla="*/ 0 h 131"/>
                <a:gd name="T2" fmla="*/ 101 w 230"/>
                <a:gd name="T3" fmla="*/ 2 h 131"/>
                <a:gd name="T4" fmla="*/ 116 w 230"/>
                <a:gd name="T5" fmla="*/ 13 h 131"/>
                <a:gd name="T6" fmla="*/ 128 w 230"/>
                <a:gd name="T7" fmla="*/ 27 h 131"/>
                <a:gd name="T8" fmla="*/ 135 w 230"/>
                <a:gd name="T9" fmla="*/ 25 h 131"/>
                <a:gd name="T10" fmla="*/ 143 w 230"/>
                <a:gd name="T11" fmla="*/ 25 h 131"/>
                <a:gd name="T12" fmla="*/ 158 w 230"/>
                <a:gd name="T13" fmla="*/ 27 h 131"/>
                <a:gd name="T14" fmla="*/ 171 w 230"/>
                <a:gd name="T15" fmla="*/ 38 h 131"/>
                <a:gd name="T16" fmla="*/ 178 w 230"/>
                <a:gd name="T17" fmla="*/ 51 h 131"/>
                <a:gd name="T18" fmla="*/ 184 w 230"/>
                <a:gd name="T19" fmla="*/ 49 h 131"/>
                <a:gd name="T20" fmla="*/ 190 w 230"/>
                <a:gd name="T21" fmla="*/ 49 h 131"/>
                <a:gd name="T22" fmla="*/ 205 w 230"/>
                <a:gd name="T23" fmla="*/ 53 h 131"/>
                <a:gd name="T24" fmla="*/ 218 w 230"/>
                <a:gd name="T25" fmla="*/ 61 h 131"/>
                <a:gd name="T26" fmla="*/ 228 w 230"/>
                <a:gd name="T27" fmla="*/ 74 h 131"/>
                <a:gd name="T28" fmla="*/ 230 w 230"/>
                <a:gd name="T29" fmla="*/ 90 h 131"/>
                <a:gd name="T30" fmla="*/ 228 w 230"/>
                <a:gd name="T31" fmla="*/ 106 h 131"/>
                <a:gd name="T32" fmla="*/ 218 w 230"/>
                <a:gd name="T33" fmla="*/ 119 h 131"/>
                <a:gd name="T34" fmla="*/ 205 w 230"/>
                <a:gd name="T35" fmla="*/ 127 h 131"/>
                <a:gd name="T36" fmla="*/ 190 w 230"/>
                <a:gd name="T37" fmla="*/ 131 h 131"/>
                <a:gd name="T38" fmla="*/ 40 w 230"/>
                <a:gd name="T39" fmla="*/ 131 h 131"/>
                <a:gd name="T40" fmla="*/ 25 w 230"/>
                <a:gd name="T41" fmla="*/ 127 h 131"/>
                <a:gd name="T42" fmla="*/ 12 w 230"/>
                <a:gd name="T43" fmla="*/ 119 h 131"/>
                <a:gd name="T44" fmla="*/ 2 w 230"/>
                <a:gd name="T45" fmla="*/ 106 h 131"/>
                <a:gd name="T46" fmla="*/ 0 w 230"/>
                <a:gd name="T47" fmla="*/ 90 h 131"/>
                <a:gd name="T48" fmla="*/ 2 w 230"/>
                <a:gd name="T49" fmla="*/ 77 h 131"/>
                <a:gd name="T50" fmla="*/ 9 w 230"/>
                <a:gd name="T51" fmla="*/ 65 h 131"/>
                <a:gd name="T52" fmla="*/ 18 w 230"/>
                <a:gd name="T53" fmla="*/ 56 h 131"/>
                <a:gd name="T54" fmla="*/ 30 w 230"/>
                <a:gd name="T55" fmla="*/ 51 h 131"/>
                <a:gd name="T56" fmla="*/ 34 w 230"/>
                <a:gd name="T57" fmla="*/ 35 h 131"/>
                <a:gd name="T58" fmla="*/ 40 w 230"/>
                <a:gd name="T59" fmla="*/ 21 h 131"/>
                <a:gd name="T60" fmla="*/ 52 w 230"/>
                <a:gd name="T61" fmla="*/ 9 h 131"/>
                <a:gd name="T62" fmla="*/ 67 w 230"/>
                <a:gd name="T63" fmla="*/ 2 h 131"/>
                <a:gd name="T64" fmla="*/ 82 w 230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0" h="131">
                  <a:moveTo>
                    <a:pt x="82" y="0"/>
                  </a:moveTo>
                  <a:lnTo>
                    <a:pt x="101" y="2"/>
                  </a:lnTo>
                  <a:lnTo>
                    <a:pt x="116" y="13"/>
                  </a:lnTo>
                  <a:lnTo>
                    <a:pt x="128" y="27"/>
                  </a:lnTo>
                  <a:lnTo>
                    <a:pt x="135" y="25"/>
                  </a:lnTo>
                  <a:lnTo>
                    <a:pt x="143" y="25"/>
                  </a:lnTo>
                  <a:lnTo>
                    <a:pt x="158" y="27"/>
                  </a:lnTo>
                  <a:lnTo>
                    <a:pt x="171" y="38"/>
                  </a:lnTo>
                  <a:lnTo>
                    <a:pt x="178" y="51"/>
                  </a:lnTo>
                  <a:lnTo>
                    <a:pt x="184" y="49"/>
                  </a:lnTo>
                  <a:lnTo>
                    <a:pt x="190" y="49"/>
                  </a:lnTo>
                  <a:lnTo>
                    <a:pt x="205" y="53"/>
                  </a:lnTo>
                  <a:lnTo>
                    <a:pt x="218" y="61"/>
                  </a:lnTo>
                  <a:lnTo>
                    <a:pt x="228" y="74"/>
                  </a:lnTo>
                  <a:lnTo>
                    <a:pt x="230" y="90"/>
                  </a:lnTo>
                  <a:lnTo>
                    <a:pt x="228" y="106"/>
                  </a:lnTo>
                  <a:lnTo>
                    <a:pt x="218" y="119"/>
                  </a:lnTo>
                  <a:lnTo>
                    <a:pt x="205" y="127"/>
                  </a:lnTo>
                  <a:lnTo>
                    <a:pt x="190" y="131"/>
                  </a:lnTo>
                  <a:lnTo>
                    <a:pt x="40" y="131"/>
                  </a:lnTo>
                  <a:lnTo>
                    <a:pt x="25" y="127"/>
                  </a:lnTo>
                  <a:lnTo>
                    <a:pt x="12" y="119"/>
                  </a:lnTo>
                  <a:lnTo>
                    <a:pt x="2" y="106"/>
                  </a:lnTo>
                  <a:lnTo>
                    <a:pt x="0" y="90"/>
                  </a:lnTo>
                  <a:lnTo>
                    <a:pt x="2" y="77"/>
                  </a:lnTo>
                  <a:lnTo>
                    <a:pt x="9" y="65"/>
                  </a:lnTo>
                  <a:lnTo>
                    <a:pt x="18" y="56"/>
                  </a:lnTo>
                  <a:lnTo>
                    <a:pt x="30" y="51"/>
                  </a:lnTo>
                  <a:lnTo>
                    <a:pt x="34" y="35"/>
                  </a:lnTo>
                  <a:lnTo>
                    <a:pt x="40" y="21"/>
                  </a:lnTo>
                  <a:lnTo>
                    <a:pt x="52" y="9"/>
                  </a:lnTo>
                  <a:lnTo>
                    <a:pt x="67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6E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4" name="Freeform 14"/>
            <p:cNvSpPr>
              <a:spLocks/>
            </p:cNvSpPr>
            <p:nvPr/>
          </p:nvSpPr>
          <p:spPr bwMode="auto">
            <a:xfrm>
              <a:off x="5319713" y="2744788"/>
              <a:ext cx="534988" cy="85725"/>
            </a:xfrm>
            <a:custGeom>
              <a:avLst/>
              <a:gdLst>
                <a:gd name="T0" fmla="*/ 28 w 337"/>
                <a:gd name="T1" fmla="*/ 0 h 54"/>
                <a:gd name="T2" fmla="*/ 309 w 337"/>
                <a:gd name="T3" fmla="*/ 0 h 54"/>
                <a:gd name="T4" fmla="*/ 324 w 337"/>
                <a:gd name="T5" fmla="*/ 3 h 54"/>
                <a:gd name="T6" fmla="*/ 333 w 337"/>
                <a:gd name="T7" fmla="*/ 13 h 54"/>
                <a:gd name="T8" fmla="*/ 337 w 337"/>
                <a:gd name="T9" fmla="*/ 26 h 54"/>
                <a:gd name="T10" fmla="*/ 333 w 337"/>
                <a:gd name="T11" fmla="*/ 41 h 54"/>
                <a:gd name="T12" fmla="*/ 324 w 337"/>
                <a:gd name="T13" fmla="*/ 50 h 54"/>
                <a:gd name="T14" fmla="*/ 309 w 337"/>
                <a:gd name="T15" fmla="*/ 54 h 54"/>
                <a:gd name="T16" fmla="*/ 28 w 337"/>
                <a:gd name="T17" fmla="*/ 54 h 54"/>
                <a:gd name="T18" fmla="*/ 15 w 337"/>
                <a:gd name="T19" fmla="*/ 50 h 54"/>
                <a:gd name="T20" fmla="*/ 4 w 337"/>
                <a:gd name="T21" fmla="*/ 41 h 54"/>
                <a:gd name="T22" fmla="*/ 0 w 337"/>
                <a:gd name="T23" fmla="*/ 26 h 54"/>
                <a:gd name="T24" fmla="*/ 4 w 337"/>
                <a:gd name="T25" fmla="*/ 13 h 54"/>
                <a:gd name="T26" fmla="*/ 15 w 337"/>
                <a:gd name="T27" fmla="*/ 3 h 54"/>
                <a:gd name="T28" fmla="*/ 28 w 337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7" h="54">
                  <a:moveTo>
                    <a:pt x="28" y="0"/>
                  </a:moveTo>
                  <a:lnTo>
                    <a:pt x="309" y="0"/>
                  </a:lnTo>
                  <a:lnTo>
                    <a:pt x="324" y="3"/>
                  </a:lnTo>
                  <a:lnTo>
                    <a:pt x="333" y="13"/>
                  </a:lnTo>
                  <a:lnTo>
                    <a:pt x="337" y="26"/>
                  </a:lnTo>
                  <a:lnTo>
                    <a:pt x="333" y="41"/>
                  </a:lnTo>
                  <a:lnTo>
                    <a:pt x="324" y="50"/>
                  </a:lnTo>
                  <a:lnTo>
                    <a:pt x="309" y="54"/>
                  </a:lnTo>
                  <a:lnTo>
                    <a:pt x="28" y="54"/>
                  </a:lnTo>
                  <a:lnTo>
                    <a:pt x="15" y="50"/>
                  </a:lnTo>
                  <a:lnTo>
                    <a:pt x="4" y="41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5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CA3A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5" name="Freeform 15"/>
            <p:cNvSpPr>
              <a:spLocks/>
            </p:cNvSpPr>
            <p:nvPr/>
          </p:nvSpPr>
          <p:spPr bwMode="auto">
            <a:xfrm>
              <a:off x="5405438" y="2676525"/>
              <a:ext cx="342900" cy="68263"/>
            </a:xfrm>
            <a:custGeom>
              <a:avLst/>
              <a:gdLst>
                <a:gd name="T0" fmla="*/ 9 w 216"/>
                <a:gd name="T1" fmla="*/ 0 h 43"/>
                <a:gd name="T2" fmla="*/ 12 w 216"/>
                <a:gd name="T3" fmla="*/ 0 h 43"/>
                <a:gd name="T4" fmla="*/ 14 w 216"/>
                <a:gd name="T5" fmla="*/ 3 h 43"/>
                <a:gd name="T6" fmla="*/ 17 w 216"/>
                <a:gd name="T7" fmla="*/ 5 h 43"/>
                <a:gd name="T8" fmla="*/ 17 w 216"/>
                <a:gd name="T9" fmla="*/ 8 h 43"/>
                <a:gd name="T10" fmla="*/ 20 w 216"/>
                <a:gd name="T11" fmla="*/ 16 h 43"/>
                <a:gd name="T12" fmla="*/ 25 w 216"/>
                <a:gd name="T13" fmla="*/ 21 h 43"/>
                <a:gd name="T14" fmla="*/ 31 w 216"/>
                <a:gd name="T15" fmla="*/ 24 h 43"/>
                <a:gd name="T16" fmla="*/ 41 w 216"/>
                <a:gd name="T17" fmla="*/ 26 h 43"/>
                <a:gd name="T18" fmla="*/ 47 w 216"/>
                <a:gd name="T19" fmla="*/ 26 h 43"/>
                <a:gd name="T20" fmla="*/ 208 w 216"/>
                <a:gd name="T21" fmla="*/ 26 h 43"/>
                <a:gd name="T22" fmla="*/ 211 w 216"/>
                <a:gd name="T23" fmla="*/ 26 h 43"/>
                <a:gd name="T24" fmla="*/ 213 w 216"/>
                <a:gd name="T25" fmla="*/ 29 h 43"/>
                <a:gd name="T26" fmla="*/ 216 w 216"/>
                <a:gd name="T27" fmla="*/ 32 h 43"/>
                <a:gd name="T28" fmla="*/ 216 w 216"/>
                <a:gd name="T29" fmla="*/ 34 h 43"/>
                <a:gd name="T30" fmla="*/ 216 w 216"/>
                <a:gd name="T31" fmla="*/ 38 h 43"/>
                <a:gd name="T32" fmla="*/ 213 w 216"/>
                <a:gd name="T33" fmla="*/ 41 h 43"/>
                <a:gd name="T34" fmla="*/ 211 w 216"/>
                <a:gd name="T35" fmla="*/ 42 h 43"/>
                <a:gd name="T36" fmla="*/ 208 w 216"/>
                <a:gd name="T37" fmla="*/ 43 h 43"/>
                <a:gd name="T38" fmla="*/ 47 w 216"/>
                <a:gd name="T39" fmla="*/ 43 h 43"/>
                <a:gd name="T40" fmla="*/ 34 w 216"/>
                <a:gd name="T41" fmla="*/ 42 h 43"/>
                <a:gd name="T42" fmla="*/ 21 w 216"/>
                <a:gd name="T43" fmla="*/ 38 h 43"/>
                <a:gd name="T44" fmla="*/ 10 w 216"/>
                <a:gd name="T45" fmla="*/ 32 h 43"/>
                <a:gd name="T46" fmla="*/ 3 w 216"/>
                <a:gd name="T47" fmla="*/ 21 h 43"/>
                <a:gd name="T48" fmla="*/ 0 w 216"/>
                <a:gd name="T49" fmla="*/ 8 h 43"/>
                <a:gd name="T50" fmla="*/ 1 w 216"/>
                <a:gd name="T51" fmla="*/ 5 h 43"/>
                <a:gd name="T52" fmla="*/ 3 w 216"/>
                <a:gd name="T53" fmla="*/ 3 h 43"/>
                <a:gd name="T54" fmla="*/ 5 w 216"/>
                <a:gd name="T55" fmla="*/ 0 h 43"/>
                <a:gd name="T56" fmla="*/ 9 w 216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43">
                  <a:moveTo>
                    <a:pt x="9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20" y="16"/>
                  </a:lnTo>
                  <a:lnTo>
                    <a:pt x="25" y="21"/>
                  </a:lnTo>
                  <a:lnTo>
                    <a:pt x="31" y="24"/>
                  </a:lnTo>
                  <a:lnTo>
                    <a:pt x="41" y="26"/>
                  </a:lnTo>
                  <a:lnTo>
                    <a:pt x="47" y="26"/>
                  </a:lnTo>
                  <a:lnTo>
                    <a:pt x="208" y="26"/>
                  </a:lnTo>
                  <a:lnTo>
                    <a:pt x="211" y="26"/>
                  </a:lnTo>
                  <a:lnTo>
                    <a:pt x="213" y="29"/>
                  </a:lnTo>
                  <a:lnTo>
                    <a:pt x="216" y="32"/>
                  </a:lnTo>
                  <a:lnTo>
                    <a:pt x="216" y="34"/>
                  </a:lnTo>
                  <a:lnTo>
                    <a:pt x="216" y="38"/>
                  </a:lnTo>
                  <a:lnTo>
                    <a:pt x="213" y="41"/>
                  </a:lnTo>
                  <a:lnTo>
                    <a:pt x="211" y="42"/>
                  </a:lnTo>
                  <a:lnTo>
                    <a:pt x="208" y="43"/>
                  </a:lnTo>
                  <a:lnTo>
                    <a:pt x="47" y="43"/>
                  </a:lnTo>
                  <a:lnTo>
                    <a:pt x="34" y="42"/>
                  </a:lnTo>
                  <a:lnTo>
                    <a:pt x="21" y="38"/>
                  </a:lnTo>
                  <a:lnTo>
                    <a:pt x="10" y="32"/>
                  </a:lnTo>
                  <a:lnTo>
                    <a:pt x="3" y="21"/>
                  </a:lnTo>
                  <a:lnTo>
                    <a:pt x="0" y="8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6" name="Freeform 16"/>
            <p:cNvSpPr>
              <a:spLocks/>
            </p:cNvSpPr>
            <p:nvPr/>
          </p:nvSpPr>
          <p:spPr bwMode="auto">
            <a:xfrm>
              <a:off x="5521325" y="2667000"/>
              <a:ext cx="47625" cy="65088"/>
            </a:xfrm>
            <a:custGeom>
              <a:avLst/>
              <a:gdLst>
                <a:gd name="T0" fmla="*/ 0 w 30"/>
                <a:gd name="T1" fmla="*/ 0 h 41"/>
                <a:gd name="T2" fmla="*/ 16 w 30"/>
                <a:gd name="T3" fmla="*/ 0 h 41"/>
                <a:gd name="T4" fmla="*/ 30 w 30"/>
                <a:gd name="T5" fmla="*/ 41 h 41"/>
                <a:gd name="T6" fmla="*/ 15 w 30"/>
                <a:gd name="T7" fmla="*/ 41 h 41"/>
                <a:gd name="T8" fmla="*/ 0 w 3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1">
                  <a:moveTo>
                    <a:pt x="0" y="0"/>
                  </a:moveTo>
                  <a:lnTo>
                    <a:pt x="16" y="0"/>
                  </a:lnTo>
                  <a:lnTo>
                    <a:pt x="30" y="41"/>
                  </a:lnTo>
                  <a:lnTo>
                    <a:pt x="1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7" name="Freeform 17"/>
            <p:cNvSpPr>
              <a:spLocks/>
            </p:cNvSpPr>
            <p:nvPr/>
          </p:nvSpPr>
          <p:spPr bwMode="auto">
            <a:xfrm>
              <a:off x="5619750" y="2667000"/>
              <a:ext cx="49213" cy="65088"/>
            </a:xfrm>
            <a:custGeom>
              <a:avLst/>
              <a:gdLst>
                <a:gd name="T0" fmla="*/ 0 w 31"/>
                <a:gd name="T1" fmla="*/ 0 h 41"/>
                <a:gd name="T2" fmla="*/ 15 w 31"/>
                <a:gd name="T3" fmla="*/ 0 h 41"/>
                <a:gd name="T4" fmla="*/ 31 w 31"/>
                <a:gd name="T5" fmla="*/ 41 h 41"/>
                <a:gd name="T6" fmla="*/ 15 w 31"/>
                <a:gd name="T7" fmla="*/ 41 h 41"/>
                <a:gd name="T8" fmla="*/ 0 w 3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1">
                  <a:moveTo>
                    <a:pt x="0" y="0"/>
                  </a:moveTo>
                  <a:lnTo>
                    <a:pt x="15" y="0"/>
                  </a:lnTo>
                  <a:lnTo>
                    <a:pt x="31" y="41"/>
                  </a:lnTo>
                  <a:lnTo>
                    <a:pt x="1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8" name="Freeform 18"/>
            <p:cNvSpPr>
              <a:spLocks/>
            </p:cNvSpPr>
            <p:nvPr/>
          </p:nvSpPr>
          <p:spPr bwMode="auto">
            <a:xfrm>
              <a:off x="5457825" y="2459038"/>
              <a:ext cx="390525" cy="14288"/>
            </a:xfrm>
            <a:custGeom>
              <a:avLst/>
              <a:gdLst>
                <a:gd name="T0" fmla="*/ 4 w 246"/>
                <a:gd name="T1" fmla="*/ 0 h 9"/>
                <a:gd name="T2" fmla="*/ 241 w 246"/>
                <a:gd name="T3" fmla="*/ 0 h 9"/>
                <a:gd name="T4" fmla="*/ 243 w 246"/>
                <a:gd name="T5" fmla="*/ 0 h 9"/>
                <a:gd name="T6" fmla="*/ 246 w 246"/>
                <a:gd name="T7" fmla="*/ 1 h 9"/>
                <a:gd name="T8" fmla="*/ 246 w 246"/>
                <a:gd name="T9" fmla="*/ 4 h 9"/>
                <a:gd name="T10" fmla="*/ 246 w 246"/>
                <a:gd name="T11" fmla="*/ 6 h 9"/>
                <a:gd name="T12" fmla="*/ 243 w 246"/>
                <a:gd name="T13" fmla="*/ 9 h 9"/>
                <a:gd name="T14" fmla="*/ 241 w 246"/>
                <a:gd name="T15" fmla="*/ 9 h 9"/>
                <a:gd name="T16" fmla="*/ 4 w 246"/>
                <a:gd name="T17" fmla="*/ 9 h 9"/>
                <a:gd name="T18" fmla="*/ 1 w 246"/>
                <a:gd name="T19" fmla="*/ 9 h 9"/>
                <a:gd name="T20" fmla="*/ 0 w 246"/>
                <a:gd name="T21" fmla="*/ 6 h 9"/>
                <a:gd name="T22" fmla="*/ 0 w 246"/>
                <a:gd name="T23" fmla="*/ 4 h 9"/>
                <a:gd name="T24" fmla="*/ 0 w 246"/>
                <a:gd name="T25" fmla="*/ 1 h 9"/>
                <a:gd name="T26" fmla="*/ 1 w 246"/>
                <a:gd name="T27" fmla="*/ 0 h 9"/>
                <a:gd name="T28" fmla="*/ 4 w 246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9">
                  <a:moveTo>
                    <a:pt x="4" y="0"/>
                  </a:moveTo>
                  <a:lnTo>
                    <a:pt x="241" y="0"/>
                  </a:lnTo>
                  <a:lnTo>
                    <a:pt x="243" y="0"/>
                  </a:lnTo>
                  <a:lnTo>
                    <a:pt x="246" y="1"/>
                  </a:lnTo>
                  <a:lnTo>
                    <a:pt x="246" y="4"/>
                  </a:lnTo>
                  <a:lnTo>
                    <a:pt x="246" y="6"/>
                  </a:lnTo>
                  <a:lnTo>
                    <a:pt x="243" y="9"/>
                  </a:lnTo>
                  <a:lnTo>
                    <a:pt x="241" y="9"/>
                  </a:lnTo>
                  <a:lnTo>
                    <a:pt x="4" y="9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49" name="Freeform 19"/>
            <p:cNvSpPr>
              <a:spLocks/>
            </p:cNvSpPr>
            <p:nvPr/>
          </p:nvSpPr>
          <p:spPr bwMode="auto">
            <a:xfrm>
              <a:off x="5643563" y="2443163"/>
              <a:ext cx="17463" cy="92075"/>
            </a:xfrm>
            <a:custGeom>
              <a:avLst/>
              <a:gdLst>
                <a:gd name="T0" fmla="*/ 6 w 11"/>
                <a:gd name="T1" fmla="*/ 0 h 58"/>
                <a:gd name="T2" fmla="*/ 8 w 11"/>
                <a:gd name="T3" fmla="*/ 2 h 58"/>
                <a:gd name="T4" fmla="*/ 10 w 11"/>
                <a:gd name="T5" fmla="*/ 3 h 58"/>
                <a:gd name="T6" fmla="*/ 11 w 11"/>
                <a:gd name="T7" fmla="*/ 6 h 58"/>
                <a:gd name="T8" fmla="*/ 11 w 11"/>
                <a:gd name="T9" fmla="*/ 53 h 58"/>
                <a:gd name="T10" fmla="*/ 10 w 11"/>
                <a:gd name="T11" fmla="*/ 55 h 58"/>
                <a:gd name="T12" fmla="*/ 8 w 11"/>
                <a:gd name="T13" fmla="*/ 57 h 58"/>
                <a:gd name="T14" fmla="*/ 6 w 11"/>
                <a:gd name="T15" fmla="*/ 58 h 58"/>
                <a:gd name="T16" fmla="*/ 3 w 11"/>
                <a:gd name="T17" fmla="*/ 57 h 58"/>
                <a:gd name="T18" fmla="*/ 2 w 11"/>
                <a:gd name="T19" fmla="*/ 55 h 58"/>
                <a:gd name="T20" fmla="*/ 0 w 11"/>
                <a:gd name="T21" fmla="*/ 53 h 58"/>
                <a:gd name="T22" fmla="*/ 0 w 11"/>
                <a:gd name="T23" fmla="*/ 6 h 58"/>
                <a:gd name="T24" fmla="*/ 2 w 11"/>
                <a:gd name="T25" fmla="*/ 3 h 58"/>
                <a:gd name="T26" fmla="*/ 3 w 11"/>
                <a:gd name="T27" fmla="*/ 2 h 58"/>
                <a:gd name="T28" fmla="*/ 6 w 11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58">
                  <a:moveTo>
                    <a:pt x="6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11" y="6"/>
                  </a:lnTo>
                  <a:lnTo>
                    <a:pt x="11" y="53"/>
                  </a:lnTo>
                  <a:lnTo>
                    <a:pt x="10" y="55"/>
                  </a:lnTo>
                  <a:lnTo>
                    <a:pt x="8" y="57"/>
                  </a:lnTo>
                  <a:lnTo>
                    <a:pt x="6" y="58"/>
                  </a:lnTo>
                  <a:lnTo>
                    <a:pt x="3" y="57"/>
                  </a:lnTo>
                  <a:lnTo>
                    <a:pt x="2" y="55"/>
                  </a:lnTo>
                  <a:lnTo>
                    <a:pt x="0" y="53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5F79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0" name="Freeform 20"/>
            <p:cNvSpPr>
              <a:spLocks/>
            </p:cNvSpPr>
            <p:nvPr/>
          </p:nvSpPr>
          <p:spPr bwMode="auto">
            <a:xfrm>
              <a:off x="5600700" y="2487613"/>
              <a:ext cx="103188" cy="33338"/>
            </a:xfrm>
            <a:custGeom>
              <a:avLst/>
              <a:gdLst>
                <a:gd name="T0" fmla="*/ 21 w 65"/>
                <a:gd name="T1" fmla="*/ 0 h 21"/>
                <a:gd name="T2" fmla="*/ 29 w 65"/>
                <a:gd name="T3" fmla="*/ 0 h 21"/>
                <a:gd name="T4" fmla="*/ 31 w 65"/>
                <a:gd name="T5" fmla="*/ 0 h 21"/>
                <a:gd name="T6" fmla="*/ 33 w 65"/>
                <a:gd name="T7" fmla="*/ 0 h 21"/>
                <a:gd name="T8" fmla="*/ 34 w 65"/>
                <a:gd name="T9" fmla="*/ 0 h 21"/>
                <a:gd name="T10" fmla="*/ 41 w 65"/>
                <a:gd name="T11" fmla="*/ 0 h 21"/>
                <a:gd name="T12" fmla="*/ 43 w 65"/>
                <a:gd name="T13" fmla="*/ 0 h 21"/>
                <a:gd name="T14" fmla="*/ 47 w 65"/>
                <a:gd name="T15" fmla="*/ 0 h 21"/>
                <a:gd name="T16" fmla="*/ 52 w 65"/>
                <a:gd name="T17" fmla="*/ 3 h 21"/>
                <a:gd name="T18" fmla="*/ 59 w 65"/>
                <a:gd name="T19" fmla="*/ 10 h 21"/>
                <a:gd name="T20" fmla="*/ 65 w 65"/>
                <a:gd name="T21" fmla="*/ 21 h 21"/>
                <a:gd name="T22" fmla="*/ 0 w 65"/>
                <a:gd name="T23" fmla="*/ 21 h 21"/>
                <a:gd name="T24" fmla="*/ 5 w 65"/>
                <a:gd name="T25" fmla="*/ 10 h 21"/>
                <a:gd name="T26" fmla="*/ 12 w 65"/>
                <a:gd name="T27" fmla="*/ 3 h 21"/>
                <a:gd name="T28" fmla="*/ 18 w 65"/>
                <a:gd name="T29" fmla="*/ 0 h 21"/>
                <a:gd name="T30" fmla="*/ 21 w 65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1">
                  <a:moveTo>
                    <a:pt x="21" y="0"/>
                  </a:move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9" y="10"/>
                  </a:lnTo>
                  <a:lnTo>
                    <a:pt x="65" y="21"/>
                  </a:lnTo>
                  <a:lnTo>
                    <a:pt x="0" y="21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1" name="Freeform 21"/>
            <p:cNvSpPr>
              <a:spLocks/>
            </p:cNvSpPr>
            <p:nvPr/>
          </p:nvSpPr>
          <p:spPr bwMode="auto">
            <a:xfrm>
              <a:off x="5883275" y="2452688"/>
              <a:ext cx="128588" cy="73025"/>
            </a:xfrm>
            <a:custGeom>
              <a:avLst/>
              <a:gdLst>
                <a:gd name="T0" fmla="*/ 48 w 81"/>
                <a:gd name="T1" fmla="*/ 0 h 46"/>
                <a:gd name="T2" fmla="*/ 79 w 81"/>
                <a:gd name="T3" fmla="*/ 0 h 46"/>
                <a:gd name="T4" fmla="*/ 80 w 81"/>
                <a:gd name="T5" fmla="*/ 0 h 46"/>
                <a:gd name="T6" fmla="*/ 80 w 81"/>
                <a:gd name="T7" fmla="*/ 1 h 46"/>
                <a:gd name="T8" fmla="*/ 81 w 81"/>
                <a:gd name="T9" fmla="*/ 2 h 46"/>
                <a:gd name="T10" fmla="*/ 81 w 81"/>
                <a:gd name="T11" fmla="*/ 4 h 46"/>
                <a:gd name="T12" fmla="*/ 54 w 81"/>
                <a:gd name="T13" fmla="*/ 44 h 46"/>
                <a:gd name="T14" fmla="*/ 52 w 81"/>
                <a:gd name="T15" fmla="*/ 46 h 46"/>
                <a:gd name="T16" fmla="*/ 51 w 81"/>
                <a:gd name="T17" fmla="*/ 46 h 46"/>
                <a:gd name="T18" fmla="*/ 3 w 81"/>
                <a:gd name="T19" fmla="*/ 46 h 46"/>
                <a:gd name="T20" fmla="*/ 0 w 81"/>
                <a:gd name="T21" fmla="*/ 46 h 46"/>
                <a:gd name="T22" fmla="*/ 0 w 81"/>
                <a:gd name="T23" fmla="*/ 44 h 46"/>
                <a:gd name="T24" fmla="*/ 0 w 81"/>
                <a:gd name="T25" fmla="*/ 42 h 46"/>
                <a:gd name="T26" fmla="*/ 0 w 81"/>
                <a:gd name="T27" fmla="*/ 40 h 46"/>
                <a:gd name="T28" fmla="*/ 46 w 81"/>
                <a:gd name="T29" fmla="*/ 1 h 46"/>
                <a:gd name="T30" fmla="*/ 48 w 81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46">
                  <a:moveTo>
                    <a:pt x="48" y="0"/>
                  </a:moveTo>
                  <a:lnTo>
                    <a:pt x="79" y="0"/>
                  </a:lnTo>
                  <a:lnTo>
                    <a:pt x="80" y="0"/>
                  </a:lnTo>
                  <a:lnTo>
                    <a:pt x="80" y="1"/>
                  </a:lnTo>
                  <a:lnTo>
                    <a:pt x="81" y="2"/>
                  </a:lnTo>
                  <a:lnTo>
                    <a:pt x="81" y="4"/>
                  </a:lnTo>
                  <a:lnTo>
                    <a:pt x="54" y="44"/>
                  </a:lnTo>
                  <a:lnTo>
                    <a:pt x="52" y="46"/>
                  </a:lnTo>
                  <a:lnTo>
                    <a:pt x="51" y="46"/>
                  </a:lnTo>
                  <a:lnTo>
                    <a:pt x="3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6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2" name="Freeform 22"/>
            <p:cNvSpPr>
              <a:spLocks/>
            </p:cNvSpPr>
            <p:nvPr/>
          </p:nvSpPr>
          <p:spPr bwMode="auto">
            <a:xfrm>
              <a:off x="5895975" y="2536825"/>
              <a:ext cx="95250" cy="65088"/>
            </a:xfrm>
            <a:custGeom>
              <a:avLst/>
              <a:gdLst>
                <a:gd name="T0" fmla="*/ 3 w 60"/>
                <a:gd name="T1" fmla="*/ 0 h 41"/>
                <a:gd name="T2" fmla="*/ 35 w 60"/>
                <a:gd name="T3" fmla="*/ 0 h 41"/>
                <a:gd name="T4" fmla="*/ 38 w 60"/>
                <a:gd name="T5" fmla="*/ 0 h 41"/>
                <a:gd name="T6" fmla="*/ 38 w 60"/>
                <a:gd name="T7" fmla="*/ 2 h 41"/>
                <a:gd name="T8" fmla="*/ 59 w 60"/>
                <a:gd name="T9" fmla="*/ 37 h 41"/>
                <a:gd name="T10" fmla="*/ 60 w 60"/>
                <a:gd name="T11" fmla="*/ 38 h 41"/>
                <a:gd name="T12" fmla="*/ 59 w 60"/>
                <a:gd name="T13" fmla="*/ 40 h 41"/>
                <a:gd name="T14" fmla="*/ 59 w 60"/>
                <a:gd name="T15" fmla="*/ 41 h 41"/>
                <a:gd name="T16" fmla="*/ 57 w 60"/>
                <a:gd name="T17" fmla="*/ 41 h 41"/>
                <a:gd name="T18" fmla="*/ 39 w 60"/>
                <a:gd name="T19" fmla="*/ 41 h 41"/>
                <a:gd name="T20" fmla="*/ 37 w 60"/>
                <a:gd name="T21" fmla="*/ 40 h 41"/>
                <a:gd name="T22" fmla="*/ 1 w 60"/>
                <a:gd name="T23" fmla="*/ 4 h 41"/>
                <a:gd name="T24" fmla="*/ 0 w 60"/>
                <a:gd name="T25" fmla="*/ 3 h 41"/>
                <a:gd name="T26" fmla="*/ 0 w 60"/>
                <a:gd name="T27" fmla="*/ 2 h 41"/>
                <a:gd name="T28" fmla="*/ 1 w 60"/>
                <a:gd name="T29" fmla="*/ 0 h 41"/>
                <a:gd name="T30" fmla="*/ 3 w 60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41">
                  <a:moveTo>
                    <a:pt x="3" y="0"/>
                  </a:moveTo>
                  <a:lnTo>
                    <a:pt x="35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59" y="37"/>
                  </a:lnTo>
                  <a:lnTo>
                    <a:pt x="60" y="38"/>
                  </a:lnTo>
                  <a:lnTo>
                    <a:pt x="59" y="40"/>
                  </a:lnTo>
                  <a:lnTo>
                    <a:pt x="59" y="41"/>
                  </a:lnTo>
                  <a:lnTo>
                    <a:pt x="57" y="41"/>
                  </a:lnTo>
                  <a:lnTo>
                    <a:pt x="39" y="41"/>
                  </a:lnTo>
                  <a:lnTo>
                    <a:pt x="37" y="40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3" name="Freeform 23"/>
            <p:cNvSpPr>
              <a:spLocks/>
            </p:cNvSpPr>
            <p:nvPr/>
          </p:nvSpPr>
          <p:spPr bwMode="auto">
            <a:xfrm>
              <a:off x="5419725" y="2509838"/>
              <a:ext cx="577850" cy="174625"/>
            </a:xfrm>
            <a:custGeom>
              <a:avLst/>
              <a:gdLst>
                <a:gd name="T0" fmla="*/ 113 w 364"/>
                <a:gd name="T1" fmla="*/ 0 h 110"/>
                <a:gd name="T2" fmla="*/ 361 w 364"/>
                <a:gd name="T3" fmla="*/ 0 h 110"/>
                <a:gd name="T4" fmla="*/ 363 w 364"/>
                <a:gd name="T5" fmla="*/ 0 h 110"/>
                <a:gd name="T6" fmla="*/ 364 w 364"/>
                <a:gd name="T7" fmla="*/ 2 h 110"/>
                <a:gd name="T8" fmla="*/ 364 w 364"/>
                <a:gd name="T9" fmla="*/ 3 h 110"/>
                <a:gd name="T10" fmla="*/ 364 w 364"/>
                <a:gd name="T11" fmla="*/ 4 h 110"/>
                <a:gd name="T12" fmla="*/ 359 w 364"/>
                <a:gd name="T13" fmla="*/ 20 h 110"/>
                <a:gd name="T14" fmla="*/ 357 w 364"/>
                <a:gd name="T15" fmla="*/ 21 h 110"/>
                <a:gd name="T16" fmla="*/ 356 w 364"/>
                <a:gd name="T17" fmla="*/ 21 h 110"/>
                <a:gd name="T18" fmla="*/ 229 w 364"/>
                <a:gd name="T19" fmla="*/ 55 h 110"/>
                <a:gd name="T20" fmla="*/ 179 w 364"/>
                <a:gd name="T21" fmla="*/ 109 h 110"/>
                <a:gd name="T22" fmla="*/ 179 w 364"/>
                <a:gd name="T23" fmla="*/ 110 h 110"/>
                <a:gd name="T24" fmla="*/ 178 w 364"/>
                <a:gd name="T25" fmla="*/ 110 h 110"/>
                <a:gd name="T26" fmla="*/ 62 w 364"/>
                <a:gd name="T27" fmla="*/ 110 h 110"/>
                <a:gd name="T28" fmla="*/ 41 w 364"/>
                <a:gd name="T29" fmla="*/ 109 h 110"/>
                <a:gd name="T30" fmla="*/ 24 w 364"/>
                <a:gd name="T31" fmla="*/ 104 h 110"/>
                <a:gd name="T32" fmla="*/ 11 w 364"/>
                <a:gd name="T33" fmla="*/ 95 h 110"/>
                <a:gd name="T34" fmla="*/ 3 w 364"/>
                <a:gd name="T35" fmla="*/ 83 h 110"/>
                <a:gd name="T36" fmla="*/ 0 w 364"/>
                <a:gd name="T37" fmla="*/ 68 h 110"/>
                <a:gd name="T38" fmla="*/ 3 w 364"/>
                <a:gd name="T39" fmla="*/ 55 h 110"/>
                <a:gd name="T40" fmla="*/ 9 w 364"/>
                <a:gd name="T41" fmla="*/ 42 h 110"/>
                <a:gd name="T42" fmla="*/ 22 w 364"/>
                <a:gd name="T43" fmla="*/ 29 h 110"/>
                <a:gd name="T44" fmla="*/ 38 w 364"/>
                <a:gd name="T45" fmla="*/ 17 h 110"/>
                <a:gd name="T46" fmla="*/ 59 w 364"/>
                <a:gd name="T47" fmla="*/ 8 h 110"/>
                <a:gd name="T48" fmla="*/ 84 w 364"/>
                <a:gd name="T49" fmla="*/ 3 h 110"/>
                <a:gd name="T50" fmla="*/ 113 w 364"/>
                <a:gd name="T5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4" h="110">
                  <a:moveTo>
                    <a:pt x="113" y="0"/>
                  </a:moveTo>
                  <a:lnTo>
                    <a:pt x="361" y="0"/>
                  </a:lnTo>
                  <a:lnTo>
                    <a:pt x="363" y="0"/>
                  </a:lnTo>
                  <a:lnTo>
                    <a:pt x="364" y="2"/>
                  </a:lnTo>
                  <a:lnTo>
                    <a:pt x="364" y="3"/>
                  </a:lnTo>
                  <a:lnTo>
                    <a:pt x="364" y="4"/>
                  </a:lnTo>
                  <a:lnTo>
                    <a:pt x="359" y="20"/>
                  </a:lnTo>
                  <a:lnTo>
                    <a:pt x="357" y="21"/>
                  </a:lnTo>
                  <a:lnTo>
                    <a:pt x="356" y="21"/>
                  </a:lnTo>
                  <a:lnTo>
                    <a:pt x="229" y="55"/>
                  </a:lnTo>
                  <a:lnTo>
                    <a:pt x="179" y="109"/>
                  </a:lnTo>
                  <a:lnTo>
                    <a:pt x="179" y="110"/>
                  </a:lnTo>
                  <a:lnTo>
                    <a:pt x="178" y="110"/>
                  </a:lnTo>
                  <a:lnTo>
                    <a:pt x="62" y="110"/>
                  </a:lnTo>
                  <a:lnTo>
                    <a:pt x="41" y="109"/>
                  </a:lnTo>
                  <a:lnTo>
                    <a:pt x="24" y="104"/>
                  </a:lnTo>
                  <a:lnTo>
                    <a:pt x="11" y="95"/>
                  </a:lnTo>
                  <a:lnTo>
                    <a:pt x="3" y="83"/>
                  </a:lnTo>
                  <a:lnTo>
                    <a:pt x="0" y="68"/>
                  </a:lnTo>
                  <a:lnTo>
                    <a:pt x="3" y="55"/>
                  </a:lnTo>
                  <a:lnTo>
                    <a:pt x="9" y="42"/>
                  </a:lnTo>
                  <a:lnTo>
                    <a:pt x="22" y="29"/>
                  </a:lnTo>
                  <a:lnTo>
                    <a:pt x="38" y="17"/>
                  </a:lnTo>
                  <a:lnTo>
                    <a:pt x="59" y="8"/>
                  </a:lnTo>
                  <a:lnTo>
                    <a:pt x="84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4" name="Freeform 24"/>
            <p:cNvSpPr>
              <a:spLocks/>
            </p:cNvSpPr>
            <p:nvPr/>
          </p:nvSpPr>
          <p:spPr bwMode="auto">
            <a:xfrm>
              <a:off x="5440363" y="2530475"/>
              <a:ext cx="153988" cy="103188"/>
            </a:xfrm>
            <a:custGeom>
              <a:avLst/>
              <a:gdLst>
                <a:gd name="T0" fmla="*/ 94 w 97"/>
                <a:gd name="T1" fmla="*/ 0 h 65"/>
                <a:gd name="T2" fmla="*/ 97 w 97"/>
                <a:gd name="T3" fmla="*/ 0 h 65"/>
                <a:gd name="T4" fmla="*/ 97 w 97"/>
                <a:gd name="T5" fmla="*/ 3 h 65"/>
                <a:gd name="T6" fmla="*/ 97 w 97"/>
                <a:gd name="T7" fmla="*/ 45 h 65"/>
                <a:gd name="T8" fmla="*/ 97 w 97"/>
                <a:gd name="T9" fmla="*/ 46 h 65"/>
                <a:gd name="T10" fmla="*/ 96 w 97"/>
                <a:gd name="T11" fmla="*/ 48 h 65"/>
                <a:gd name="T12" fmla="*/ 56 w 97"/>
                <a:gd name="T13" fmla="*/ 63 h 65"/>
                <a:gd name="T14" fmla="*/ 55 w 97"/>
                <a:gd name="T15" fmla="*/ 65 h 65"/>
                <a:gd name="T16" fmla="*/ 3 w 97"/>
                <a:gd name="T17" fmla="*/ 65 h 65"/>
                <a:gd name="T18" fmla="*/ 2 w 97"/>
                <a:gd name="T19" fmla="*/ 63 h 65"/>
                <a:gd name="T20" fmla="*/ 0 w 97"/>
                <a:gd name="T21" fmla="*/ 63 h 65"/>
                <a:gd name="T22" fmla="*/ 0 w 97"/>
                <a:gd name="T23" fmla="*/ 62 h 65"/>
                <a:gd name="T24" fmla="*/ 0 w 97"/>
                <a:gd name="T25" fmla="*/ 61 h 65"/>
                <a:gd name="T26" fmla="*/ 0 w 97"/>
                <a:gd name="T27" fmla="*/ 58 h 65"/>
                <a:gd name="T28" fmla="*/ 3 w 97"/>
                <a:gd name="T29" fmla="*/ 50 h 65"/>
                <a:gd name="T30" fmla="*/ 8 w 97"/>
                <a:gd name="T31" fmla="*/ 41 h 65"/>
                <a:gd name="T32" fmla="*/ 16 w 97"/>
                <a:gd name="T33" fmla="*/ 31 h 65"/>
                <a:gd name="T34" fmla="*/ 25 w 97"/>
                <a:gd name="T35" fmla="*/ 21 h 65"/>
                <a:gd name="T36" fmla="*/ 37 w 97"/>
                <a:gd name="T37" fmla="*/ 14 h 65"/>
                <a:gd name="T38" fmla="*/ 53 w 97"/>
                <a:gd name="T39" fmla="*/ 7 h 65"/>
                <a:gd name="T40" fmla="*/ 71 w 97"/>
                <a:gd name="T41" fmla="*/ 2 h 65"/>
                <a:gd name="T42" fmla="*/ 94 w 97"/>
                <a:gd name="T4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65">
                  <a:moveTo>
                    <a:pt x="94" y="0"/>
                  </a:moveTo>
                  <a:lnTo>
                    <a:pt x="97" y="0"/>
                  </a:lnTo>
                  <a:lnTo>
                    <a:pt x="97" y="3"/>
                  </a:lnTo>
                  <a:lnTo>
                    <a:pt x="97" y="45"/>
                  </a:lnTo>
                  <a:lnTo>
                    <a:pt x="97" y="46"/>
                  </a:lnTo>
                  <a:lnTo>
                    <a:pt x="96" y="48"/>
                  </a:lnTo>
                  <a:lnTo>
                    <a:pt x="56" y="63"/>
                  </a:lnTo>
                  <a:lnTo>
                    <a:pt x="55" y="65"/>
                  </a:lnTo>
                  <a:lnTo>
                    <a:pt x="3" y="65"/>
                  </a:lnTo>
                  <a:lnTo>
                    <a:pt x="2" y="63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3" y="50"/>
                  </a:lnTo>
                  <a:lnTo>
                    <a:pt x="8" y="41"/>
                  </a:lnTo>
                  <a:lnTo>
                    <a:pt x="16" y="31"/>
                  </a:lnTo>
                  <a:lnTo>
                    <a:pt x="25" y="21"/>
                  </a:lnTo>
                  <a:lnTo>
                    <a:pt x="37" y="14"/>
                  </a:lnTo>
                  <a:lnTo>
                    <a:pt x="53" y="7"/>
                  </a:lnTo>
                  <a:lnTo>
                    <a:pt x="71" y="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5" name="Freeform 25"/>
            <p:cNvSpPr>
              <a:spLocks/>
            </p:cNvSpPr>
            <p:nvPr/>
          </p:nvSpPr>
          <p:spPr bwMode="auto">
            <a:xfrm>
              <a:off x="5643563" y="2560638"/>
              <a:ext cx="76200" cy="74613"/>
            </a:xfrm>
            <a:custGeom>
              <a:avLst/>
              <a:gdLst>
                <a:gd name="T0" fmla="*/ 16 w 48"/>
                <a:gd name="T1" fmla="*/ 0 h 47"/>
                <a:gd name="T2" fmla="*/ 33 w 48"/>
                <a:gd name="T3" fmla="*/ 0 h 47"/>
                <a:gd name="T4" fmla="*/ 33 w 48"/>
                <a:gd name="T5" fmla="*/ 16 h 47"/>
                <a:gd name="T6" fmla="*/ 48 w 48"/>
                <a:gd name="T7" fmla="*/ 16 h 47"/>
                <a:gd name="T8" fmla="*/ 48 w 48"/>
                <a:gd name="T9" fmla="*/ 31 h 47"/>
                <a:gd name="T10" fmla="*/ 33 w 48"/>
                <a:gd name="T11" fmla="*/ 31 h 47"/>
                <a:gd name="T12" fmla="*/ 33 w 48"/>
                <a:gd name="T13" fmla="*/ 47 h 47"/>
                <a:gd name="T14" fmla="*/ 16 w 48"/>
                <a:gd name="T15" fmla="*/ 47 h 47"/>
                <a:gd name="T16" fmla="*/ 16 w 48"/>
                <a:gd name="T17" fmla="*/ 31 h 47"/>
                <a:gd name="T18" fmla="*/ 0 w 48"/>
                <a:gd name="T19" fmla="*/ 31 h 47"/>
                <a:gd name="T20" fmla="*/ 0 w 48"/>
                <a:gd name="T21" fmla="*/ 16 h 47"/>
                <a:gd name="T22" fmla="*/ 16 w 48"/>
                <a:gd name="T23" fmla="*/ 16 h 47"/>
                <a:gd name="T24" fmla="*/ 16 w 48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7">
                  <a:moveTo>
                    <a:pt x="16" y="0"/>
                  </a:moveTo>
                  <a:lnTo>
                    <a:pt x="33" y="0"/>
                  </a:lnTo>
                  <a:lnTo>
                    <a:pt x="33" y="16"/>
                  </a:lnTo>
                  <a:lnTo>
                    <a:pt x="48" y="16"/>
                  </a:lnTo>
                  <a:lnTo>
                    <a:pt x="48" y="31"/>
                  </a:lnTo>
                  <a:lnTo>
                    <a:pt x="33" y="31"/>
                  </a:lnTo>
                  <a:lnTo>
                    <a:pt x="33" y="47"/>
                  </a:lnTo>
                  <a:lnTo>
                    <a:pt x="16" y="47"/>
                  </a:lnTo>
                  <a:lnTo>
                    <a:pt x="16" y="31"/>
                  </a:lnTo>
                  <a:lnTo>
                    <a:pt x="0" y="31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6" name="Freeform 26"/>
            <p:cNvSpPr>
              <a:spLocks/>
            </p:cNvSpPr>
            <p:nvPr/>
          </p:nvSpPr>
          <p:spPr bwMode="auto">
            <a:xfrm>
              <a:off x="2986088" y="3821113"/>
              <a:ext cx="139700" cy="277813"/>
            </a:xfrm>
            <a:custGeom>
              <a:avLst/>
              <a:gdLst>
                <a:gd name="T0" fmla="*/ 43 w 88"/>
                <a:gd name="T1" fmla="*/ 0 h 175"/>
                <a:gd name="T2" fmla="*/ 46 w 88"/>
                <a:gd name="T3" fmla="*/ 3 h 175"/>
                <a:gd name="T4" fmla="*/ 51 w 88"/>
                <a:gd name="T5" fmla="*/ 11 h 175"/>
                <a:gd name="T6" fmla="*/ 58 w 88"/>
                <a:gd name="T7" fmla="*/ 23 h 175"/>
                <a:gd name="T8" fmla="*/ 66 w 88"/>
                <a:gd name="T9" fmla="*/ 38 h 175"/>
                <a:gd name="T10" fmla="*/ 73 w 88"/>
                <a:gd name="T11" fmla="*/ 55 h 175"/>
                <a:gd name="T12" fmla="*/ 81 w 88"/>
                <a:gd name="T13" fmla="*/ 75 h 175"/>
                <a:gd name="T14" fmla="*/ 87 w 88"/>
                <a:gd name="T15" fmla="*/ 95 h 175"/>
                <a:gd name="T16" fmla="*/ 88 w 88"/>
                <a:gd name="T17" fmla="*/ 114 h 175"/>
                <a:gd name="T18" fmla="*/ 87 w 88"/>
                <a:gd name="T19" fmla="*/ 133 h 175"/>
                <a:gd name="T20" fmla="*/ 81 w 88"/>
                <a:gd name="T21" fmla="*/ 146 h 175"/>
                <a:gd name="T22" fmla="*/ 73 w 88"/>
                <a:gd name="T23" fmla="*/ 156 h 175"/>
                <a:gd name="T24" fmla="*/ 66 w 88"/>
                <a:gd name="T25" fmla="*/ 164 h 175"/>
                <a:gd name="T26" fmla="*/ 58 w 88"/>
                <a:gd name="T27" fmla="*/ 169 h 175"/>
                <a:gd name="T28" fmla="*/ 51 w 88"/>
                <a:gd name="T29" fmla="*/ 172 h 175"/>
                <a:gd name="T30" fmla="*/ 46 w 88"/>
                <a:gd name="T31" fmla="*/ 175 h 175"/>
                <a:gd name="T32" fmla="*/ 43 w 88"/>
                <a:gd name="T33" fmla="*/ 175 h 175"/>
                <a:gd name="T34" fmla="*/ 42 w 88"/>
                <a:gd name="T35" fmla="*/ 175 h 175"/>
                <a:gd name="T36" fmla="*/ 37 w 88"/>
                <a:gd name="T37" fmla="*/ 172 h 175"/>
                <a:gd name="T38" fmla="*/ 30 w 88"/>
                <a:gd name="T39" fmla="*/ 169 h 175"/>
                <a:gd name="T40" fmla="*/ 22 w 88"/>
                <a:gd name="T41" fmla="*/ 164 h 175"/>
                <a:gd name="T42" fmla="*/ 13 w 88"/>
                <a:gd name="T43" fmla="*/ 156 h 175"/>
                <a:gd name="T44" fmla="*/ 7 w 88"/>
                <a:gd name="T45" fmla="*/ 146 h 175"/>
                <a:gd name="T46" fmla="*/ 1 w 88"/>
                <a:gd name="T47" fmla="*/ 133 h 175"/>
                <a:gd name="T48" fmla="*/ 0 w 88"/>
                <a:gd name="T49" fmla="*/ 114 h 175"/>
                <a:gd name="T50" fmla="*/ 1 w 88"/>
                <a:gd name="T51" fmla="*/ 95 h 175"/>
                <a:gd name="T52" fmla="*/ 7 w 88"/>
                <a:gd name="T53" fmla="*/ 75 h 175"/>
                <a:gd name="T54" fmla="*/ 13 w 88"/>
                <a:gd name="T55" fmla="*/ 55 h 175"/>
                <a:gd name="T56" fmla="*/ 22 w 88"/>
                <a:gd name="T57" fmla="*/ 38 h 175"/>
                <a:gd name="T58" fmla="*/ 30 w 88"/>
                <a:gd name="T59" fmla="*/ 23 h 175"/>
                <a:gd name="T60" fmla="*/ 37 w 88"/>
                <a:gd name="T61" fmla="*/ 11 h 175"/>
                <a:gd name="T62" fmla="*/ 42 w 88"/>
                <a:gd name="T63" fmla="*/ 3 h 175"/>
                <a:gd name="T64" fmla="*/ 43 w 88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175">
                  <a:moveTo>
                    <a:pt x="43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8" y="23"/>
                  </a:lnTo>
                  <a:lnTo>
                    <a:pt x="66" y="38"/>
                  </a:lnTo>
                  <a:lnTo>
                    <a:pt x="73" y="55"/>
                  </a:lnTo>
                  <a:lnTo>
                    <a:pt x="81" y="75"/>
                  </a:lnTo>
                  <a:lnTo>
                    <a:pt x="87" y="95"/>
                  </a:lnTo>
                  <a:lnTo>
                    <a:pt x="88" y="114"/>
                  </a:lnTo>
                  <a:lnTo>
                    <a:pt x="87" y="133"/>
                  </a:lnTo>
                  <a:lnTo>
                    <a:pt x="81" y="146"/>
                  </a:lnTo>
                  <a:lnTo>
                    <a:pt x="73" y="156"/>
                  </a:lnTo>
                  <a:lnTo>
                    <a:pt x="66" y="164"/>
                  </a:lnTo>
                  <a:lnTo>
                    <a:pt x="58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3" y="175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0" y="169"/>
                  </a:lnTo>
                  <a:lnTo>
                    <a:pt x="22" y="164"/>
                  </a:lnTo>
                  <a:lnTo>
                    <a:pt x="13" y="156"/>
                  </a:lnTo>
                  <a:lnTo>
                    <a:pt x="7" y="146"/>
                  </a:lnTo>
                  <a:lnTo>
                    <a:pt x="1" y="133"/>
                  </a:lnTo>
                  <a:lnTo>
                    <a:pt x="0" y="114"/>
                  </a:lnTo>
                  <a:lnTo>
                    <a:pt x="1" y="95"/>
                  </a:lnTo>
                  <a:lnTo>
                    <a:pt x="7" y="75"/>
                  </a:lnTo>
                  <a:lnTo>
                    <a:pt x="13" y="55"/>
                  </a:lnTo>
                  <a:lnTo>
                    <a:pt x="22" y="38"/>
                  </a:lnTo>
                  <a:lnTo>
                    <a:pt x="30" y="23"/>
                  </a:lnTo>
                  <a:lnTo>
                    <a:pt x="37" y="11"/>
                  </a:lnTo>
                  <a:lnTo>
                    <a:pt x="42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7" name="Freeform 27"/>
            <p:cNvSpPr>
              <a:spLocks/>
            </p:cNvSpPr>
            <p:nvPr/>
          </p:nvSpPr>
          <p:spPr bwMode="auto">
            <a:xfrm>
              <a:off x="3048000" y="4002088"/>
              <a:ext cx="15875" cy="220663"/>
            </a:xfrm>
            <a:custGeom>
              <a:avLst/>
              <a:gdLst>
                <a:gd name="T0" fmla="*/ 4 w 10"/>
                <a:gd name="T1" fmla="*/ 0 h 139"/>
                <a:gd name="T2" fmla="*/ 7 w 10"/>
                <a:gd name="T3" fmla="*/ 2 h 139"/>
                <a:gd name="T4" fmla="*/ 8 w 10"/>
                <a:gd name="T5" fmla="*/ 3 h 139"/>
                <a:gd name="T6" fmla="*/ 10 w 10"/>
                <a:gd name="T7" fmla="*/ 4 h 139"/>
                <a:gd name="T8" fmla="*/ 10 w 10"/>
                <a:gd name="T9" fmla="*/ 135 h 139"/>
                <a:gd name="T10" fmla="*/ 8 w 10"/>
                <a:gd name="T11" fmla="*/ 136 h 139"/>
                <a:gd name="T12" fmla="*/ 7 w 10"/>
                <a:gd name="T13" fmla="*/ 138 h 139"/>
                <a:gd name="T14" fmla="*/ 4 w 10"/>
                <a:gd name="T15" fmla="*/ 139 h 139"/>
                <a:gd name="T16" fmla="*/ 3 w 10"/>
                <a:gd name="T17" fmla="*/ 138 h 139"/>
                <a:gd name="T18" fmla="*/ 2 w 10"/>
                <a:gd name="T19" fmla="*/ 136 h 139"/>
                <a:gd name="T20" fmla="*/ 0 w 10"/>
                <a:gd name="T21" fmla="*/ 135 h 139"/>
                <a:gd name="T22" fmla="*/ 0 w 10"/>
                <a:gd name="T23" fmla="*/ 4 h 139"/>
                <a:gd name="T24" fmla="*/ 2 w 10"/>
                <a:gd name="T25" fmla="*/ 3 h 139"/>
                <a:gd name="T26" fmla="*/ 3 w 10"/>
                <a:gd name="T27" fmla="*/ 2 h 139"/>
                <a:gd name="T28" fmla="*/ 4 w 10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0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3" y="138"/>
                  </a:lnTo>
                  <a:lnTo>
                    <a:pt x="2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8" name="Freeform 28"/>
            <p:cNvSpPr>
              <a:spLocks/>
            </p:cNvSpPr>
            <p:nvPr/>
          </p:nvSpPr>
          <p:spPr bwMode="auto">
            <a:xfrm>
              <a:off x="2786063" y="3821113"/>
              <a:ext cx="142875" cy="277813"/>
            </a:xfrm>
            <a:custGeom>
              <a:avLst/>
              <a:gdLst>
                <a:gd name="T0" fmla="*/ 45 w 90"/>
                <a:gd name="T1" fmla="*/ 0 h 175"/>
                <a:gd name="T2" fmla="*/ 46 w 90"/>
                <a:gd name="T3" fmla="*/ 3 h 175"/>
                <a:gd name="T4" fmla="*/ 52 w 90"/>
                <a:gd name="T5" fmla="*/ 11 h 175"/>
                <a:gd name="T6" fmla="*/ 59 w 90"/>
                <a:gd name="T7" fmla="*/ 23 h 175"/>
                <a:gd name="T8" fmla="*/ 67 w 90"/>
                <a:gd name="T9" fmla="*/ 38 h 175"/>
                <a:gd name="T10" fmla="*/ 75 w 90"/>
                <a:gd name="T11" fmla="*/ 55 h 175"/>
                <a:gd name="T12" fmla="*/ 82 w 90"/>
                <a:gd name="T13" fmla="*/ 75 h 175"/>
                <a:gd name="T14" fmla="*/ 87 w 90"/>
                <a:gd name="T15" fmla="*/ 95 h 175"/>
                <a:gd name="T16" fmla="*/ 90 w 90"/>
                <a:gd name="T17" fmla="*/ 114 h 175"/>
                <a:gd name="T18" fmla="*/ 87 w 90"/>
                <a:gd name="T19" fmla="*/ 133 h 175"/>
                <a:gd name="T20" fmla="*/ 82 w 90"/>
                <a:gd name="T21" fmla="*/ 146 h 175"/>
                <a:gd name="T22" fmla="*/ 75 w 90"/>
                <a:gd name="T23" fmla="*/ 156 h 175"/>
                <a:gd name="T24" fmla="*/ 67 w 90"/>
                <a:gd name="T25" fmla="*/ 164 h 175"/>
                <a:gd name="T26" fmla="*/ 59 w 90"/>
                <a:gd name="T27" fmla="*/ 169 h 175"/>
                <a:gd name="T28" fmla="*/ 52 w 90"/>
                <a:gd name="T29" fmla="*/ 172 h 175"/>
                <a:gd name="T30" fmla="*/ 46 w 90"/>
                <a:gd name="T31" fmla="*/ 175 h 175"/>
                <a:gd name="T32" fmla="*/ 45 w 90"/>
                <a:gd name="T33" fmla="*/ 175 h 175"/>
                <a:gd name="T34" fmla="*/ 44 w 90"/>
                <a:gd name="T35" fmla="*/ 175 h 175"/>
                <a:gd name="T36" fmla="*/ 38 w 90"/>
                <a:gd name="T37" fmla="*/ 172 h 175"/>
                <a:gd name="T38" fmla="*/ 31 w 90"/>
                <a:gd name="T39" fmla="*/ 169 h 175"/>
                <a:gd name="T40" fmla="*/ 23 w 90"/>
                <a:gd name="T41" fmla="*/ 164 h 175"/>
                <a:gd name="T42" fmla="*/ 15 w 90"/>
                <a:gd name="T43" fmla="*/ 156 h 175"/>
                <a:gd name="T44" fmla="*/ 8 w 90"/>
                <a:gd name="T45" fmla="*/ 146 h 175"/>
                <a:gd name="T46" fmla="*/ 3 w 90"/>
                <a:gd name="T47" fmla="*/ 133 h 175"/>
                <a:gd name="T48" fmla="*/ 0 w 90"/>
                <a:gd name="T49" fmla="*/ 114 h 175"/>
                <a:gd name="T50" fmla="*/ 3 w 90"/>
                <a:gd name="T51" fmla="*/ 95 h 175"/>
                <a:gd name="T52" fmla="*/ 8 w 90"/>
                <a:gd name="T53" fmla="*/ 75 h 175"/>
                <a:gd name="T54" fmla="*/ 15 w 90"/>
                <a:gd name="T55" fmla="*/ 55 h 175"/>
                <a:gd name="T56" fmla="*/ 23 w 90"/>
                <a:gd name="T57" fmla="*/ 38 h 175"/>
                <a:gd name="T58" fmla="*/ 31 w 90"/>
                <a:gd name="T59" fmla="*/ 23 h 175"/>
                <a:gd name="T60" fmla="*/ 38 w 90"/>
                <a:gd name="T61" fmla="*/ 11 h 175"/>
                <a:gd name="T62" fmla="*/ 44 w 90"/>
                <a:gd name="T63" fmla="*/ 3 h 175"/>
                <a:gd name="T64" fmla="*/ 45 w 90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175">
                  <a:moveTo>
                    <a:pt x="45" y="0"/>
                  </a:moveTo>
                  <a:lnTo>
                    <a:pt x="46" y="3"/>
                  </a:lnTo>
                  <a:lnTo>
                    <a:pt x="52" y="11"/>
                  </a:lnTo>
                  <a:lnTo>
                    <a:pt x="59" y="23"/>
                  </a:lnTo>
                  <a:lnTo>
                    <a:pt x="67" y="38"/>
                  </a:lnTo>
                  <a:lnTo>
                    <a:pt x="75" y="55"/>
                  </a:lnTo>
                  <a:lnTo>
                    <a:pt x="82" y="75"/>
                  </a:lnTo>
                  <a:lnTo>
                    <a:pt x="87" y="95"/>
                  </a:lnTo>
                  <a:lnTo>
                    <a:pt x="90" y="114"/>
                  </a:lnTo>
                  <a:lnTo>
                    <a:pt x="87" y="133"/>
                  </a:lnTo>
                  <a:lnTo>
                    <a:pt x="82" y="146"/>
                  </a:lnTo>
                  <a:lnTo>
                    <a:pt x="75" y="156"/>
                  </a:lnTo>
                  <a:lnTo>
                    <a:pt x="67" y="164"/>
                  </a:lnTo>
                  <a:lnTo>
                    <a:pt x="59" y="169"/>
                  </a:lnTo>
                  <a:lnTo>
                    <a:pt x="52" y="172"/>
                  </a:lnTo>
                  <a:lnTo>
                    <a:pt x="46" y="175"/>
                  </a:lnTo>
                  <a:lnTo>
                    <a:pt x="45" y="175"/>
                  </a:lnTo>
                  <a:lnTo>
                    <a:pt x="44" y="175"/>
                  </a:lnTo>
                  <a:lnTo>
                    <a:pt x="38" y="172"/>
                  </a:lnTo>
                  <a:lnTo>
                    <a:pt x="31" y="169"/>
                  </a:lnTo>
                  <a:lnTo>
                    <a:pt x="23" y="164"/>
                  </a:lnTo>
                  <a:lnTo>
                    <a:pt x="15" y="156"/>
                  </a:lnTo>
                  <a:lnTo>
                    <a:pt x="8" y="146"/>
                  </a:lnTo>
                  <a:lnTo>
                    <a:pt x="3" y="133"/>
                  </a:lnTo>
                  <a:lnTo>
                    <a:pt x="0" y="114"/>
                  </a:lnTo>
                  <a:lnTo>
                    <a:pt x="3" y="95"/>
                  </a:lnTo>
                  <a:lnTo>
                    <a:pt x="8" y="75"/>
                  </a:lnTo>
                  <a:lnTo>
                    <a:pt x="15" y="55"/>
                  </a:lnTo>
                  <a:lnTo>
                    <a:pt x="23" y="38"/>
                  </a:lnTo>
                  <a:lnTo>
                    <a:pt x="31" y="23"/>
                  </a:lnTo>
                  <a:lnTo>
                    <a:pt x="38" y="11"/>
                  </a:lnTo>
                  <a:lnTo>
                    <a:pt x="4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59" name="Freeform 29"/>
            <p:cNvSpPr>
              <a:spLocks/>
            </p:cNvSpPr>
            <p:nvPr/>
          </p:nvSpPr>
          <p:spPr bwMode="auto">
            <a:xfrm>
              <a:off x="285115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7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7 w 8"/>
                <a:gd name="T13" fmla="*/ 138 h 139"/>
                <a:gd name="T14" fmla="*/ 4 w 8"/>
                <a:gd name="T15" fmla="*/ 139 h 139"/>
                <a:gd name="T16" fmla="*/ 1 w 8"/>
                <a:gd name="T17" fmla="*/ 138 h 139"/>
                <a:gd name="T18" fmla="*/ 0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0 w 8"/>
                <a:gd name="T25" fmla="*/ 3 h 139"/>
                <a:gd name="T26" fmla="*/ 1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1" y="138"/>
                  </a:lnTo>
                  <a:lnTo>
                    <a:pt x="0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0" name="Freeform 30"/>
            <p:cNvSpPr>
              <a:spLocks/>
            </p:cNvSpPr>
            <p:nvPr/>
          </p:nvSpPr>
          <p:spPr bwMode="auto">
            <a:xfrm>
              <a:off x="6218238" y="3821113"/>
              <a:ext cx="139700" cy="277813"/>
            </a:xfrm>
            <a:custGeom>
              <a:avLst/>
              <a:gdLst>
                <a:gd name="T0" fmla="*/ 43 w 88"/>
                <a:gd name="T1" fmla="*/ 0 h 175"/>
                <a:gd name="T2" fmla="*/ 46 w 88"/>
                <a:gd name="T3" fmla="*/ 3 h 175"/>
                <a:gd name="T4" fmla="*/ 51 w 88"/>
                <a:gd name="T5" fmla="*/ 11 h 175"/>
                <a:gd name="T6" fmla="*/ 57 w 88"/>
                <a:gd name="T7" fmla="*/ 23 h 175"/>
                <a:gd name="T8" fmla="*/ 65 w 88"/>
                <a:gd name="T9" fmla="*/ 38 h 175"/>
                <a:gd name="T10" fmla="*/ 73 w 88"/>
                <a:gd name="T11" fmla="*/ 55 h 175"/>
                <a:gd name="T12" fmla="*/ 81 w 88"/>
                <a:gd name="T13" fmla="*/ 75 h 175"/>
                <a:gd name="T14" fmla="*/ 86 w 88"/>
                <a:gd name="T15" fmla="*/ 95 h 175"/>
                <a:gd name="T16" fmla="*/ 88 w 88"/>
                <a:gd name="T17" fmla="*/ 114 h 175"/>
                <a:gd name="T18" fmla="*/ 86 w 88"/>
                <a:gd name="T19" fmla="*/ 133 h 175"/>
                <a:gd name="T20" fmla="*/ 81 w 88"/>
                <a:gd name="T21" fmla="*/ 146 h 175"/>
                <a:gd name="T22" fmla="*/ 73 w 88"/>
                <a:gd name="T23" fmla="*/ 156 h 175"/>
                <a:gd name="T24" fmla="*/ 65 w 88"/>
                <a:gd name="T25" fmla="*/ 164 h 175"/>
                <a:gd name="T26" fmla="*/ 57 w 88"/>
                <a:gd name="T27" fmla="*/ 169 h 175"/>
                <a:gd name="T28" fmla="*/ 51 w 88"/>
                <a:gd name="T29" fmla="*/ 172 h 175"/>
                <a:gd name="T30" fmla="*/ 46 w 88"/>
                <a:gd name="T31" fmla="*/ 175 h 175"/>
                <a:gd name="T32" fmla="*/ 43 w 88"/>
                <a:gd name="T33" fmla="*/ 175 h 175"/>
                <a:gd name="T34" fmla="*/ 42 w 88"/>
                <a:gd name="T35" fmla="*/ 175 h 175"/>
                <a:gd name="T36" fmla="*/ 36 w 88"/>
                <a:gd name="T37" fmla="*/ 172 h 175"/>
                <a:gd name="T38" fmla="*/ 30 w 88"/>
                <a:gd name="T39" fmla="*/ 169 h 175"/>
                <a:gd name="T40" fmla="*/ 21 w 88"/>
                <a:gd name="T41" fmla="*/ 164 h 175"/>
                <a:gd name="T42" fmla="*/ 13 w 88"/>
                <a:gd name="T43" fmla="*/ 156 h 175"/>
                <a:gd name="T44" fmla="*/ 6 w 88"/>
                <a:gd name="T45" fmla="*/ 146 h 175"/>
                <a:gd name="T46" fmla="*/ 1 w 88"/>
                <a:gd name="T47" fmla="*/ 133 h 175"/>
                <a:gd name="T48" fmla="*/ 0 w 88"/>
                <a:gd name="T49" fmla="*/ 114 h 175"/>
                <a:gd name="T50" fmla="*/ 1 w 88"/>
                <a:gd name="T51" fmla="*/ 95 h 175"/>
                <a:gd name="T52" fmla="*/ 6 w 88"/>
                <a:gd name="T53" fmla="*/ 75 h 175"/>
                <a:gd name="T54" fmla="*/ 13 w 88"/>
                <a:gd name="T55" fmla="*/ 55 h 175"/>
                <a:gd name="T56" fmla="*/ 21 w 88"/>
                <a:gd name="T57" fmla="*/ 38 h 175"/>
                <a:gd name="T58" fmla="*/ 30 w 88"/>
                <a:gd name="T59" fmla="*/ 23 h 175"/>
                <a:gd name="T60" fmla="*/ 36 w 88"/>
                <a:gd name="T61" fmla="*/ 11 h 175"/>
                <a:gd name="T62" fmla="*/ 42 w 88"/>
                <a:gd name="T63" fmla="*/ 3 h 175"/>
                <a:gd name="T64" fmla="*/ 43 w 88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175">
                  <a:moveTo>
                    <a:pt x="43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7" y="23"/>
                  </a:lnTo>
                  <a:lnTo>
                    <a:pt x="65" y="38"/>
                  </a:lnTo>
                  <a:lnTo>
                    <a:pt x="73" y="55"/>
                  </a:lnTo>
                  <a:lnTo>
                    <a:pt x="81" y="75"/>
                  </a:lnTo>
                  <a:lnTo>
                    <a:pt x="86" y="95"/>
                  </a:lnTo>
                  <a:lnTo>
                    <a:pt x="88" y="114"/>
                  </a:lnTo>
                  <a:lnTo>
                    <a:pt x="86" y="133"/>
                  </a:lnTo>
                  <a:lnTo>
                    <a:pt x="81" y="146"/>
                  </a:lnTo>
                  <a:lnTo>
                    <a:pt x="73" y="156"/>
                  </a:lnTo>
                  <a:lnTo>
                    <a:pt x="65" y="164"/>
                  </a:lnTo>
                  <a:lnTo>
                    <a:pt x="57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3" y="175"/>
                  </a:lnTo>
                  <a:lnTo>
                    <a:pt x="42" y="175"/>
                  </a:lnTo>
                  <a:lnTo>
                    <a:pt x="36" y="172"/>
                  </a:lnTo>
                  <a:lnTo>
                    <a:pt x="30" y="169"/>
                  </a:lnTo>
                  <a:lnTo>
                    <a:pt x="21" y="164"/>
                  </a:lnTo>
                  <a:lnTo>
                    <a:pt x="13" y="156"/>
                  </a:lnTo>
                  <a:lnTo>
                    <a:pt x="6" y="146"/>
                  </a:lnTo>
                  <a:lnTo>
                    <a:pt x="1" y="133"/>
                  </a:lnTo>
                  <a:lnTo>
                    <a:pt x="0" y="114"/>
                  </a:lnTo>
                  <a:lnTo>
                    <a:pt x="1" y="95"/>
                  </a:lnTo>
                  <a:lnTo>
                    <a:pt x="6" y="75"/>
                  </a:lnTo>
                  <a:lnTo>
                    <a:pt x="13" y="55"/>
                  </a:lnTo>
                  <a:lnTo>
                    <a:pt x="21" y="38"/>
                  </a:lnTo>
                  <a:lnTo>
                    <a:pt x="30" y="23"/>
                  </a:lnTo>
                  <a:lnTo>
                    <a:pt x="36" y="11"/>
                  </a:lnTo>
                  <a:lnTo>
                    <a:pt x="42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1" name="Freeform 31"/>
            <p:cNvSpPr>
              <a:spLocks/>
            </p:cNvSpPr>
            <p:nvPr/>
          </p:nvSpPr>
          <p:spPr bwMode="auto">
            <a:xfrm>
              <a:off x="628015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7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7 w 8"/>
                <a:gd name="T13" fmla="*/ 138 h 139"/>
                <a:gd name="T14" fmla="*/ 4 w 8"/>
                <a:gd name="T15" fmla="*/ 139 h 139"/>
                <a:gd name="T16" fmla="*/ 3 w 8"/>
                <a:gd name="T17" fmla="*/ 138 h 139"/>
                <a:gd name="T18" fmla="*/ 1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1 w 8"/>
                <a:gd name="T25" fmla="*/ 3 h 139"/>
                <a:gd name="T26" fmla="*/ 3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7" y="138"/>
                  </a:lnTo>
                  <a:lnTo>
                    <a:pt x="4" y="139"/>
                  </a:lnTo>
                  <a:lnTo>
                    <a:pt x="3" y="138"/>
                  </a:lnTo>
                  <a:lnTo>
                    <a:pt x="1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2" name="Freeform 32"/>
            <p:cNvSpPr>
              <a:spLocks/>
            </p:cNvSpPr>
            <p:nvPr/>
          </p:nvSpPr>
          <p:spPr bwMode="auto">
            <a:xfrm>
              <a:off x="6018213" y="3821113"/>
              <a:ext cx="141288" cy="277813"/>
            </a:xfrm>
            <a:custGeom>
              <a:avLst/>
              <a:gdLst>
                <a:gd name="T0" fmla="*/ 45 w 89"/>
                <a:gd name="T1" fmla="*/ 0 h 175"/>
                <a:gd name="T2" fmla="*/ 46 w 89"/>
                <a:gd name="T3" fmla="*/ 3 h 175"/>
                <a:gd name="T4" fmla="*/ 51 w 89"/>
                <a:gd name="T5" fmla="*/ 11 h 175"/>
                <a:gd name="T6" fmla="*/ 59 w 89"/>
                <a:gd name="T7" fmla="*/ 23 h 175"/>
                <a:gd name="T8" fmla="*/ 67 w 89"/>
                <a:gd name="T9" fmla="*/ 38 h 175"/>
                <a:gd name="T10" fmla="*/ 75 w 89"/>
                <a:gd name="T11" fmla="*/ 55 h 175"/>
                <a:gd name="T12" fmla="*/ 81 w 89"/>
                <a:gd name="T13" fmla="*/ 75 h 175"/>
                <a:gd name="T14" fmla="*/ 87 w 89"/>
                <a:gd name="T15" fmla="*/ 95 h 175"/>
                <a:gd name="T16" fmla="*/ 89 w 89"/>
                <a:gd name="T17" fmla="*/ 114 h 175"/>
                <a:gd name="T18" fmla="*/ 87 w 89"/>
                <a:gd name="T19" fmla="*/ 133 h 175"/>
                <a:gd name="T20" fmla="*/ 81 w 89"/>
                <a:gd name="T21" fmla="*/ 146 h 175"/>
                <a:gd name="T22" fmla="*/ 75 w 89"/>
                <a:gd name="T23" fmla="*/ 156 h 175"/>
                <a:gd name="T24" fmla="*/ 67 w 89"/>
                <a:gd name="T25" fmla="*/ 164 h 175"/>
                <a:gd name="T26" fmla="*/ 59 w 89"/>
                <a:gd name="T27" fmla="*/ 169 h 175"/>
                <a:gd name="T28" fmla="*/ 51 w 89"/>
                <a:gd name="T29" fmla="*/ 172 h 175"/>
                <a:gd name="T30" fmla="*/ 46 w 89"/>
                <a:gd name="T31" fmla="*/ 175 h 175"/>
                <a:gd name="T32" fmla="*/ 45 w 89"/>
                <a:gd name="T33" fmla="*/ 175 h 175"/>
                <a:gd name="T34" fmla="*/ 42 w 89"/>
                <a:gd name="T35" fmla="*/ 175 h 175"/>
                <a:gd name="T36" fmla="*/ 38 w 89"/>
                <a:gd name="T37" fmla="*/ 172 h 175"/>
                <a:gd name="T38" fmla="*/ 30 w 89"/>
                <a:gd name="T39" fmla="*/ 169 h 175"/>
                <a:gd name="T40" fmla="*/ 22 w 89"/>
                <a:gd name="T41" fmla="*/ 164 h 175"/>
                <a:gd name="T42" fmla="*/ 15 w 89"/>
                <a:gd name="T43" fmla="*/ 156 h 175"/>
                <a:gd name="T44" fmla="*/ 7 w 89"/>
                <a:gd name="T45" fmla="*/ 146 h 175"/>
                <a:gd name="T46" fmla="*/ 3 w 89"/>
                <a:gd name="T47" fmla="*/ 133 h 175"/>
                <a:gd name="T48" fmla="*/ 0 w 89"/>
                <a:gd name="T49" fmla="*/ 114 h 175"/>
                <a:gd name="T50" fmla="*/ 3 w 89"/>
                <a:gd name="T51" fmla="*/ 95 h 175"/>
                <a:gd name="T52" fmla="*/ 7 w 89"/>
                <a:gd name="T53" fmla="*/ 75 h 175"/>
                <a:gd name="T54" fmla="*/ 15 w 89"/>
                <a:gd name="T55" fmla="*/ 55 h 175"/>
                <a:gd name="T56" fmla="*/ 22 w 89"/>
                <a:gd name="T57" fmla="*/ 38 h 175"/>
                <a:gd name="T58" fmla="*/ 30 w 89"/>
                <a:gd name="T59" fmla="*/ 23 h 175"/>
                <a:gd name="T60" fmla="*/ 38 w 89"/>
                <a:gd name="T61" fmla="*/ 11 h 175"/>
                <a:gd name="T62" fmla="*/ 42 w 89"/>
                <a:gd name="T63" fmla="*/ 3 h 175"/>
                <a:gd name="T64" fmla="*/ 45 w 89"/>
                <a:gd name="T6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175">
                  <a:moveTo>
                    <a:pt x="45" y="0"/>
                  </a:moveTo>
                  <a:lnTo>
                    <a:pt x="46" y="3"/>
                  </a:lnTo>
                  <a:lnTo>
                    <a:pt x="51" y="11"/>
                  </a:lnTo>
                  <a:lnTo>
                    <a:pt x="59" y="23"/>
                  </a:lnTo>
                  <a:lnTo>
                    <a:pt x="67" y="38"/>
                  </a:lnTo>
                  <a:lnTo>
                    <a:pt x="75" y="55"/>
                  </a:lnTo>
                  <a:lnTo>
                    <a:pt x="81" y="75"/>
                  </a:lnTo>
                  <a:lnTo>
                    <a:pt x="87" y="95"/>
                  </a:lnTo>
                  <a:lnTo>
                    <a:pt x="89" y="114"/>
                  </a:lnTo>
                  <a:lnTo>
                    <a:pt x="87" y="133"/>
                  </a:lnTo>
                  <a:lnTo>
                    <a:pt x="81" y="146"/>
                  </a:lnTo>
                  <a:lnTo>
                    <a:pt x="75" y="156"/>
                  </a:lnTo>
                  <a:lnTo>
                    <a:pt x="67" y="164"/>
                  </a:lnTo>
                  <a:lnTo>
                    <a:pt x="59" y="169"/>
                  </a:lnTo>
                  <a:lnTo>
                    <a:pt x="51" y="172"/>
                  </a:lnTo>
                  <a:lnTo>
                    <a:pt x="46" y="175"/>
                  </a:lnTo>
                  <a:lnTo>
                    <a:pt x="45" y="175"/>
                  </a:lnTo>
                  <a:lnTo>
                    <a:pt x="42" y="175"/>
                  </a:lnTo>
                  <a:lnTo>
                    <a:pt x="38" y="172"/>
                  </a:lnTo>
                  <a:lnTo>
                    <a:pt x="30" y="169"/>
                  </a:lnTo>
                  <a:lnTo>
                    <a:pt x="22" y="164"/>
                  </a:lnTo>
                  <a:lnTo>
                    <a:pt x="15" y="156"/>
                  </a:lnTo>
                  <a:lnTo>
                    <a:pt x="7" y="146"/>
                  </a:lnTo>
                  <a:lnTo>
                    <a:pt x="3" y="133"/>
                  </a:lnTo>
                  <a:lnTo>
                    <a:pt x="0" y="114"/>
                  </a:lnTo>
                  <a:lnTo>
                    <a:pt x="3" y="95"/>
                  </a:lnTo>
                  <a:lnTo>
                    <a:pt x="7" y="75"/>
                  </a:lnTo>
                  <a:lnTo>
                    <a:pt x="15" y="55"/>
                  </a:lnTo>
                  <a:lnTo>
                    <a:pt x="22" y="38"/>
                  </a:lnTo>
                  <a:lnTo>
                    <a:pt x="30" y="23"/>
                  </a:lnTo>
                  <a:lnTo>
                    <a:pt x="38" y="11"/>
                  </a:lnTo>
                  <a:lnTo>
                    <a:pt x="42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3" name="Freeform 33"/>
            <p:cNvSpPr>
              <a:spLocks/>
            </p:cNvSpPr>
            <p:nvPr/>
          </p:nvSpPr>
          <p:spPr bwMode="auto">
            <a:xfrm>
              <a:off x="6083300" y="4002088"/>
              <a:ext cx="12700" cy="220663"/>
            </a:xfrm>
            <a:custGeom>
              <a:avLst/>
              <a:gdLst>
                <a:gd name="T0" fmla="*/ 4 w 8"/>
                <a:gd name="T1" fmla="*/ 0 h 139"/>
                <a:gd name="T2" fmla="*/ 5 w 8"/>
                <a:gd name="T3" fmla="*/ 2 h 139"/>
                <a:gd name="T4" fmla="*/ 8 w 8"/>
                <a:gd name="T5" fmla="*/ 3 h 139"/>
                <a:gd name="T6" fmla="*/ 8 w 8"/>
                <a:gd name="T7" fmla="*/ 4 h 139"/>
                <a:gd name="T8" fmla="*/ 8 w 8"/>
                <a:gd name="T9" fmla="*/ 135 h 139"/>
                <a:gd name="T10" fmla="*/ 8 w 8"/>
                <a:gd name="T11" fmla="*/ 136 h 139"/>
                <a:gd name="T12" fmla="*/ 5 w 8"/>
                <a:gd name="T13" fmla="*/ 138 h 139"/>
                <a:gd name="T14" fmla="*/ 4 w 8"/>
                <a:gd name="T15" fmla="*/ 139 h 139"/>
                <a:gd name="T16" fmla="*/ 1 w 8"/>
                <a:gd name="T17" fmla="*/ 138 h 139"/>
                <a:gd name="T18" fmla="*/ 0 w 8"/>
                <a:gd name="T19" fmla="*/ 136 h 139"/>
                <a:gd name="T20" fmla="*/ 0 w 8"/>
                <a:gd name="T21" fmla="*/ 135 h 139"/>
                <a:gd name="T22" fmla="*/ 0 w 8"/>
                <a:gd name="T23" fmla="*/ 4 h 139"/>
                <a:gd name="T24" fmla="*/ 0 w 8"/>
                <a:gd name="T25" fmla="*/ 3 h 139"/>
                <a:gd name="T26" fmla="*/ 1 w 8"/>
                <a:gd name="T27" fmla="*/ 2 h 139"/>
                <a:gd name="T28" fmla="*/ 4 w 8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39">
                  <a:moveTo>
                    <a:pt x="4" y="0"/>
                  </a:moveTo>
                  <a:lnTo>
                    <a:pt x="5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135"/>
                  </a:lnTo>
                  <a:lnTo>
                    <a:pt x="8" y="136"/>
                  </a:lnTo>
                  <a:lnTo>
                    <a:pt x="5" y="138"/>
                  </a:lnTo>
                  <a:lnTo>
                    <a:pt x="4" y="139"/>
                  </a:lnTo>
                  <a:lnTo>
                    <a:pt x="1" y="138"/>
                  </a:lnTo>
                  <a:lnTo>
                    <a:pt x="0" y="136"/>
                  </a:lnTo>
                  <a:lnTo>
                    <a:pt x="0" y="13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91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5" name="Freeform 35"/>
            <p:cNvSpPr>
              <a:spLocks/>
            </p:cNvSpPr>
            <p:nvPr/>
          </p:nvSpPr>
          <p:spPr bwMode="auto">
            <a:xfrm>
              <a:off x="2449513" y="4189413"/>
              <a:ext cx="4244975" cy="50800"/>
            </a:xfrm>
            <a:custGeom>
              <a:avLst/>
              <a:gdLst>
                <a:gd name="T0" fmla="*/ 0 w 2674"/>
                <a:gd name="T1" fmla="*/ 0 h 32"/>
                <a:gd name="T2" fmla="*/ 2674 w 2674"/>
                <a:gd name="T3" fmla="*/ 0 h 32"/>
                <a:gd name="T4" fmla="*/ 2662 w 2674"/>
                <a:gd name="T5" fmla="*/ 32 h 32"/>
                <a:gd name="T6" fmla="*/ 12 w 2674"/>
                <a:gd name="T7" fmla="*/ 32 h 32"/>
                <a:gd name="T8" fmla="*/ 0 w 267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4" h="32">
                  <a:moveTo>
                    <a:pt x="0" y="0"/>
                  </a:moveTo>
                  <a:lnTo>
                    <a:pt x="2674" y="0"/>
                  </a:lnTo>
                  <a:lnTo>
                    <a:pt x="2662" y="32"/>
                  </a:lnTo>
                  <a:lnTo>
                    <a:pt x="1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3A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6" name="Rectangle 36"/>
            <p:cNvSpPr>
              <a:spLocks noChangeArrowheads="1"/>
            </p:cNvSpPr>
            <p:nvPr/>
          </p:nvSpPr>
          <p:spPr bwMode="auto">
            <a:xfrm>
              <a:off x="3956051" y="2682875"/>
              <a:ext cx="1228725" cy="1506538"/>
            </a:xfrm>
            <a:prstGeom prst="rect">
              <a:avLst/>
            </a:prstGeom>
            <a:solidFill>
              <a:srgbClr val="66C4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7" name="Rectangle 37"/>
            <p:cNvSpPr>
              <a:spLocks noChangeArrowheads="1"/>
            </p:cNvSpPr>
            <p:nvPr/>
          </p:nvSpPr>
          <p:spPr bwMode="auto">
            <a:xfrm>
              <a:off x="3900488" y="2576513"/>
              <a:ext cx="1343025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8" name="Rectangle 38"/>
            <p:cNvSpPr>
              <a:spLocks noChangeArrowheads="1"/>
            </p:cNvSpPr>
            <p:nvPr/>
          </p:nvSpPr>
          <p:spPr bwMode="auto">
            <a:xfrm>
              <a:off x="3929063" y="2682875"/>
              <a:ext cx="1285875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69" name="Rectangle 39"/>
            <p:cNvSpPr>
              <a:spLocks noChangeArrowheads="1"/>
            </p:cNvSpPr>
            <p:nvPr/>
          </p:nvSpPr>
          <p:spPr bwMode="auto">
            <a:xfrm>
              <a:off x="3957638" y="3570288"/>
              <a:ext cx="1228725" cy="112713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0" name="Rectangle 40"/>
            <p:cNvSpPr>
              <a:spLocks noChangeArrowheads="1"/>
            </p:cNvSpPr>
            <p:nvPr/>
          </p:nvSpPr>
          <p:spPr bwMode="auto">
            <a:xfrm>
              <a:off x="3957638" y="3543300"/>
              <a:ext cx="1228725" cy="26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1" name="Rectangle 41"/>
            <p:cNvSpPr>
              <a:spLocks noChangeArrowheads="1"/>
            </p:cNvSpPr>
            <p:nvPr/>
          </p:nvSpPr>
          <p:spPr bwMode="auto">
            <a:xfrm>
              <a:off x="4094163" y="3806825"/>
              <a:ext cx="957263" cy="68263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2" name="Rectangle 42"/>
            <p:cNvSpPr>
              <a:spLocks noChangeArrowheads="1"/>
            </p:cNvSpPr>
            <p:nvPr/>
          </p:nvSpPr>
          <p:spPr bwMode="auto">
            <a:xfrm>
              <a:off x="3957638" y="3683000"/>
              <a:ext cx="1227138" cy="26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3" name="Rectangle 43"/>
            <p:cNvSpPr>
              <a:spLocks noChangeArrowheads="1"/>
            </p:cNvSpPr>
            <p:nvPr/>
          </p:nvSpPr>
          <p:spPr bwMode="auto">
            <a:xfrm>
              <a:off x="3957638" y="3683000"/>
              <a:ext cx="1227138" cy="1588"/>
            </a:xfrm>
            <a:prstGeom prst="rect">
              <a:avLst/>
            </a:prstGeom>
            <a:solidFill>
              <a:srgbClr val="41B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4" name="Rectangle 44"/>
            <p:cNvSpPr>
              <a:spLocks noChangeArrowheads="1"/>
            </p:cNvSpPr>
            <p:nvPr/>
          </p:nvSpPr>
          <p:spPr bwMode="auto">
            <a:xfrm>
              <a:off x="4230688" y="2389188"/>
              <a:ext cx="682625" cy="14176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5" name="Freeform 45"/>
            <p:cNvSpPr>
              <a:spLocks/>
            </p:cNvSpPr>
            <p:nvPr/>
          </p:nvSpPr>
          <p:spPr bwMode="auto">
            <a:xfrm>
              <a:off x="4435475" y="2246313"/>
              <a:ext cx="273050" cy="274638"/>
            </a:xfrm>
            <a:custGeom>
              <a:avLst/>
              <a:gdLst>
                <a:gd name="T0" fmla="*/ 86 w 172"/>
                <a:gd name="T1" fmla="*/ 0 h 173"/>
                <a:gd name="T2" fmla="*/ 110 w 172"/>
                <a:gd name="T3" fmla="*/ 3 h 173"/>
                <a:gd name="T4" fmla="*/ 131 w 172"/>
                <a:gd name="T5" fmla="*/ 12 h 173"/>
                <a:gd name="T6" fmla="*/ 148 w 172"/>
                <a:gd name="T7" fmla="*/ 25 h 173"/>
                <a:gd name="T8" fmla="*/ 161 w 172"/>
                <a:gd name="T9" fmla="*/ 42 h 173"/>
                <a:gd name="T10" fmla="*/ 170 w 172"/>
                <a:gd name="T11" fmla="*/ 63 h 173"/>
                <a:gd name="T12" fmla="*/ 172 w 172"/>
                <a:gd name="T13" fmla="*/ 87 h 173"/>
                <a:gd name="T14" fmla="*/ 170 w 172"/>
                <a:gd name="T15" fmla="*/ 110 h 173"/>
                <a:gd name="T16" fmla="*/ 161 w 172"/>
                <a:gd name="T17" fmla="*/ 130 h 173"/>
                <a:gd name="T18" fmla="*/ 148 w 172"/>
                <a:gd name="T19" fmla="*/ 148 h 173"/>
                <a:gd name="T20" fmla="*/ 131 w 172"/>
                <a:gd name="T21" fmla="*/ 161 h 173"/>
                <a:gd name="T22" fmla="*/ 110 w 172"/>
                <a:gd name="T23" fmla="*/ 170 h 173"/>
                <a:gd name="T24" fmla="*/ 86 w 172"/>
                <a:gd name="T25" fmla="*/ 173 h 173"/>
                <a:gd name="T26" fmla="*/ 64 w 172"/>
                <a:gd name="T27" fmla="*/ 170 h 173"/>
                <a:gd name="T28" fmla="*/ 43 w 172"/>
                <a:gd name="T29" fmla="*/ 161 h 173"/>
                <a:gd name="T30" fmla="*/ 24 w 172"/>
                <a:gd name="T31" fmla="*/ 148 h 173"/>
                <a:gd name="T32" fmla="*/ 11 w 172"/>
                <a:gd name="T33" fmla="*/ 130 h 173"/>
                <a:gd name="T34" fmla="*/ 2 w 172"/>
                <a:gd name="T35" fmla="*/ 110 h 173"/>
                <a:gd name="T36" fmla="*/ 0 w 172"/>
                <a:gd name="T37" fmla="*/ 87 h 173"/>
                <a:gd name="T38" fmla="*/ 2 w 172"/>
                <a:gd name="T39" fmla="*/ 63 h 173"/>
                <a:gd name="T40" fmla="*/ 11 w 172"/>
                <a:gd name="T41" fmla="*/ 42 h 173"/>
                <a:gd name="T42" fmla="*/ 24 w 172"/>
                <a:gd name="T43" fmla="*/ 25 h 173"/>
                <a:gd name="T44" fmla="*/ 43 w 172"/>
                <a:gd name="T45" fmla="*/ 12 h 173"/>
                <a:gd name="T46" fmla="*/ 64 w 172"/>
                <a:gd name="T47" fmla="*/ 3 h 173"/>
                <a:gd name="T48" fmla="*/ 86 w 172"/>
                <a:gd name="T4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2" h="173">
                  <a:moveTo>
                    <a:pt x="86" y="0"/>
                  </a:moveTo>
                  <a:lnTo>
                    <a:pt x="110" y="3"/>
                  </a:lnTo>
                  <a:lnTo>
                    <a:pt x="131" y="12"/>
                  </a:lnTo>
                  <a:lnTo>
                    <a:pt x="148" y="25"/>
                  </a:lnTo>
                  <a:lnTo>
                    <a:pt x="161" y="42"/>
                  </a:lnTo>
                  <a:lnTo>
                    <a:pt x="170" y="63"/>
                  </a:lnTo>
                  <a:lnTo>
                    <a:pt x="172" y="87"/>
                  </a:lnTo>
                  <a:lnTo>
                    <a:pt x="170" y="110"/>
                  </a:lnTo>
                  <a:lnTo>
                    <a:pt x="161" y="130"/>
                  </a:lnTo>
                  <a:lnTo>
                    <a:pt x="148" y="148"/>
                  </a:lnTo>
                  <a:lnTo>
                    <a:pt x="131" y="161"/>
                  </a:lnTo>
                  <a:lnTo>
                    <a:pt x="110" y="170"/>
                  </a:lnTo>
                  <a:lnTo>
                    <a:pt x="86" y="173"/>
                  </a:lnTo>
                  <a:lnTo>
                    <a:pt x="64" y="170"/>
                  </a:lnTo>
                  <a:lnTo>
                    <a:pt x="43" y="161"/>
                  </a:lnTo>
                  <a:lnTo>
                    <a:pt x="24" y="148"/>
                  </a:lnTo>
                  <a:lnTo>
                    <a:pt x="11" y="130"/>
                  </a:lnTo>
                  <a:lnTo>
                    <a:pt x="2" y="110"/>
                  </a:lnTo>
                  <a:lnTo>
                    <a:pt x="0" y="87"/>
                  </a:lnTo>
                  <a:lnTo>
                    <a:pt x="2" y="63"/>
                  </a:lnTo>
                  <a:lnTo>
                    <a:pt x="11" y="42"/>
                  </a:lnTo>
                  <a:lnTo>
                    <a:pt x="24" y="25"/>
                  </a:lnTo>
                  <a:lnTo>
                    <a:pt x="43" y="12"/>
                  </a:lnTo>
                  <a:lnTo>
                    <a:pt x="6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6" name="Freeform 46"/>
            <p:cNvSpPr>
              <a:spLocks/>
            </p:cNvSpPr>
            <p:nvPr/>
          </p:nvSpPr>
          <p:spPr bwMode="auto">
            <a:xfrm>
              <a:off x="4457700" y="2270125"/>
              <a:ext cx="228600" cy="228600"/>
            </a:xfrm>
            <a:custGeom>
              <a:avLst/>
              <a:gdLst>
                <a:gd name="T0" fmla="*/ 72 w 144"/>
                <a:gd name="T1" fmla="*/ 0 h 144"/>
                <a:gd name="T2" fmla="*/ 94 w 144"/>
                <a:gd name="T3" fmla="*/ 3 h 144"/>
                <a:gd name="T4" fmla="*/ 114 w 144"/>
                <a:gd name="T5" fmla="*/ 14 h 144"/>
                <a:gd name="T6" fmla="*/ 130 w 144"/>
                <a:gd name="T7" fmla="*/ 30 h 144"/>
                <a:gd name="T8" fmla="*/ 140 w 144"/>
                <a:gd name="T9" fmla="*/ 49 h 144"/>
                <a:gd name="T10" fmla="*/ 144 w 144"/>
                <a:gd name="T11" fmla="*/ 72 h 144"/>
                <a:gd name="T12" fmla="*/ 140 w 144"/>
                <a:gd name="T13" fmla="*/ 94 h 144"/>
                <a:gd name="T14" fmla="*/ 130 w 144"/>
                <a:gd name="T15" fmla="*/ 113 h 144"/>
                <a:gd name="T16" fmla="*/ 114 w 144"/>
                <a:gd name="T17" fmla="*/ 129 h 144"/>
                <a:gd name="T18" fmla="*/ 94 w 144"/>
                <a:gd name="T19" fmla="*/ 140 h 144"/>
                <a:gd name="T20" fmla="*/ 72 w 144"/>
                <a:gd name="T21" fmla="*/ 144 h 144"/>
                <a:gd name="T22" fmla="*/ 50 w 144"/>
                <a:gd name="T23" fmla="*/ 140 h 144"/>
                <a:gd name="T24" fmla="*/ 30 w 144"/>
                <a:gd name="T25" fmla="*/ 129 h 144"/>
                <a:gd name="T26" fmla="*/ 14 w 144"/>
                <a:gd name="T27" fmla="*/ 113 h 144"/>
                <a:gd name="T28" fmla="*/ 4 w 144"/>
                <a:gd name="T29" fmla="*/ 94 h 144"/>
                <a:gd name="T30" fmla="*/ 0 w 144"/>
                <a:gd name="T31" fmla="*/ 72 h 144"/>
                <a:gd name="T32" fmla="*/ 4 w 144"/>
                <a:gd name="T33" fmla="*/ 49 h 144"/>
                <a:gd name="T34" fmla="*/ 14 w 144"/>
                <a:gd name="T35" fmla="*/ 30 h 144"/>
                <a:gd name="T36" fmla="*/ 30 w 144"/>
                <a:gd name="T37" fmla="*/ 14 h 144"/>
                <a:gd name="T38" fmla="*/ 50 w 144"/>
                <a:gd name="T39" fmla="*/ 3 h 144"/>
                <a:gd name="T40" fmla="*/ 72 w 144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94" y="3"/>
                  </a:lnTo>
                  <a:lnTo>
                    <a:pt x="114" y="14"/>
                  </a:lnTo>
                  <a:lnTo>
                    <a:pt x="130" y="30"/>
                  </a:lnTo>
                  <a:lnTo>
                    <a:pt x="140" y="49"/>
                  </a:lnTo>
                  <a:lnTo>
                    <a:pt x="144" y="72"/>
                  </a:lnTo>
                  <a:lnTo>
                    <a:pt x="140" y="94"/>
                  </a:lnTo>
                  <a:lnTo>
                    <a:pt x="130" y="113"/>
                  </a:lnTo>
                  <a:lnTo>
                    <a:pt x="114" y="129"/>
                  </a:lnTo>
                  <a:lnTo>
                    <a:pt x="94" y="140"/>
                  </a:lnTo>
                  <a:lnTo>
                    <a:pt x="72" y="144"/>
                  </a:lnTo>
                  <a:lnTo>
                    <a:pt x="50" y="140"/>
                  </a:lnTo>
                  <a:lnTo>
                    <a:pt x="30" y="129"/>
                  </a:lnTo>
                  <a:lnTo>
                    <a:pt x="14" y="113"/>
                  </a:lnTo>
                  <a:lnTo>
                    <a:pt x="4" y="94"/>
                  </a:lnTo>
                  <a:lnTo>
                    <a:pt x="0" y="72"/>
                  </a:lnTo>
                  <a:lnTo>
                    <a:pt x="4" y="49"/>
                  </a:lnTo>
                  <a:lnTo>
                    <a:pt x="14" y="30"/>
                  </a:lnTo>
                  <a:lnTo>
                    <a:pt x="30" y="14"/>
                  </a:lnTo>
                  <a:lnTo>
                    <a:pt x="50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3B7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77" name="Freeform 47"/>
            <p:cNvSpPr>
              <a:spLocks/>
            </p:cNvSpPr>
            <p:nvPr/>
          </p:nvSpPr>
          <p:spPr bwMode="auto">
            <a:xfrm>
              <a:off x="4505325" y="2314575"/>
              <a:ext cx="134938" cy="134938"/>
            </a:xfrm>
            <a:custGeom>
              <a:avLst/>
              <a:gdLst>
                <a:gd name="T0" fmla="*/ 28 w 85"/>
                <a:gd name="T1" fmla="*/ 0 h 85"/>
                <a:gd name="T2" fmla="*/ 56 w 85"/>
                <a:gd name="T3" fmla="*/ 0 h 85"/>
                <a:gd name="T4" fmla="*/ 56 w 85"/>
                <a:gd name="T5" fmla="*/ 29 h 85"/>
                <a:gd name="T6" fmla="*/ 85 w 85"/>
                <a:gd name="T7" fmla="*/ 29 h 85"/>
                <a:gd name="T8" fmla="*/ 85 w 85"/>
                <a:gd name="T9" fmla="*/ 58 h 85"/>
                <a:gd name="T10" fmla="*/ 56 w 85"/>
                <a:gd name="T11" fmla="*/ 58 h 85"/>
                <a:gd name="T12" fmla="*/ 56 w 85"/>
                <a:gd name="T13" fmla="*/ 85 h 85"/>
                <a:gd name="T14" fmla="*/ 28 w 85"/>
                <a:gd name="T15" fmla="*/ 85 h 85"/>
                <a:gd name="T16" fmla="*/ 28 w 85"/>
                <a:gd name="T17" fmla="*/ 58 h 85"/>
                <a:gd name="T18" fmla="*/ 0 w 85"/>
                <a:gd name="T19" fmla="*/ 58 h 85"/>
                <a:gd name="T20" fmla="*/ 0 w 85"/>
                <a:gd name="T21" fmla="*/ 29 h 85"/>
                <a:gd name="T22" fmla="*/ 28 w 85"/>
                <a:gd name="T23" fmla="*/ 29 h 85"/>
                <a:gd name="T24" fmla="*/ 28 w 85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28" y="0"/>
                  </a:moveTo>
                  <a:lnTo>
                    <a:pt x="56" y="0"/>
                  </a:lnTo>
                  <a:lnTo>
                    <a:pt x="56" y="29"/>
                  </a:lnTo>
                  <a:lnTo>
                    <a:pt x="85" y="29"/>
                  </a:lnTo>
                  <a:lnTo>
                    <a:pt x="85" y="58"/>
                  </a:lnTo>
                  <a:lnTo>
                    <a:pt x="56" y="58"/>
                  </a:lnTo>
                  <a:lnTo>
                    <a:pt x="56" y="85"/>
                  </a:lnTo>
                  <a:lnTo>
                    <a:pt x="28" y="85"/>
                  </a:lnTo>
                  <a:lnTo>
                    <a:pt x="28" y="58"/>
                  </a:lnTo>
                  <a:lnTo>
                    <a:pt x="0" y="58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6" name="Rectangle 56"/>
            <p:cNvSpPr>
              <a:spLocks noChangeArrowheads="1"/>
            </p:cNvSpPr>
            <p:nvPr/>
          </p:nvSpPr>
          <p:spPr bwMode="auto">
            <a:xfrm>
              <a:off x="4300538" y="2759075"/>
              <a:ext cx="542925" cy="10477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7" name="Rectangle 57"/>
            <p:cNvSpPr>
              <a:spLocks noChangeArrowheads="1"/>
            </p:cNvSpPr>
            <p:nvPr/>
          </p:nvSpPr>
          <p:spPr bwMode="auto">
            <a:xfrm>
              <a:off x="4170363" y="3875088"/>
              <a:ext cx="57150" cy="314325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8" name="Rectangle 58"/>
            <p:cNvSpPr>
              <a:spLocks noChangeArrowheads="1"/>
            </p:cNvSpPr>
            <p:nvPr/>
          </p:nvSpPr>
          <p:spPr bwMode="auto">
            <a:xfrm>
              <a:off x="4919663" y="3875088"/>
              <a:ext cx="53975" cy="314325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89" name="Rectangle 59"/>
            <p:cNvSpPr>
              <a:spLocks noChangeArrowheads="1"/>
            </p:cNvSpPr>
            <p:nvPr/>
          </p:nvSpPr>
          <p:spPr bwMode="auto">
            <a:xfrm>
              <a:off x="4330700" y="4189413"/>
              <a:ext cx="482600" cy="50800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0" name="Rectangle 60"/>
            <p:cNvSpPr>
              <a:spLocks noChangeArrowheads="1"/>
            </p:cNvSpPr>
            <p:nvPr/>
          </p:nvSpPr>
          <p:spPr bwMode="auto">
            <a:xfrm>
              <a:off x="4330700" y="4189413"/>
              <a:ext cx="482600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1" name="Rectangle 61"/>
            <p:cNvSpPr>
              <a:spLocks noChangeArrowheads="1"/>
            </p:cNvSpPr>
            <p:nvPr/>
          </p:nvSpPr>
          <p:spPr bwMode="auto">
            <a:xfrm>
              <a:off x="4157663" y="4240213"/>
              <a:ext cx="828675" cy="47625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2" name="Rectangle 62"/>
            <p:cNvSpPr>
              <a:spLocks noChangeArrowheads="1"/>
            </p:cNvSpPr>
            <p:nvPr/>
          </p:nvSpPr>
          <p:spPr bwMode="auto">
            <a:xfrm>
              <a:off x="3959225" y="4287838"/>
              <a:ext cx="1227138" cy="49213"/>
            </a:xfrm>
            <a:prstGeom prst="rect">
              <a:avLst/>
            </a:prstGeom>
            <a:solidFill>
              <a:srgbClr val="9CD6C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3" name="Rectangle 63"/>
            <p:cNvSpPr>
              <a:spLocks noChangeArrowheads="1"/>
            </p:cNvSpPr>
            <p:nvPr/>
          </p:nvSpPr>
          <p:spPr bwMode="auto">
            <a:xfrm>
              <a:off x="4157663" y="4240213"/>
              <a:ext cx="828675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4" name="Rectangle 64"/>
            <p:cNvSpPr>
              <a:spLocks noChangeArrowheads="1"/>
            </p:cNvSpPr>
            <p:nvPr/>
          </p:nvSpPr>
          <p:spPr bwMode="auto">
            <a:xfrm>
              <a:off x="3959225" y="4287838"/>
              <a:ext cx="1227138" cy="20638"/>
            </a:xfrm>
            <a:prstGeom prst="rect">
              <a:avLst/>
            </a:prstGeom>
            <a:solidFill>
              <a:srgbClr val="B3F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5" name="Rectangle 65"/>
            <p:cNvSpPr>
              <a:spLocks noChangeArrowheads="1"/>
            </p:cNvSpPr>
            <p:nvPr/>
          </p:nvSpPr>
          <p:spPr bwMode="auto">
            <a:xfrm>
              <a:off x="5186363" y="2790825"/>
              <a:ext cx="773113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6" name="Rectangle 66"/>
            <p:cNvSpPr>
              <a:spLocks noChangeArrowheads="1"/>
            </p:cNvSpPr>
            <p:nvPr/>
          </p:nvSpPr>
          <p:spPr bwMode="auto">
            <a:xfrm>
              <a:off x="5186363" y="2897188"/>
              <a:ext cx="690563" cy="1292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7" name="Rectangle 67"/>
            <p:cNvSpPr>
              <a:spLocks noChangeArrowheads="1"/>
            </p:cNvSpPr>
            <p:nvPr/>
          </p:nvSpPr>
          <p:spPr bwMode="auto">
            <a:xfrm>
              <a:off x="5262563" y="2992438"/>
              <a:ext cx="131763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8" name="Rectangle 68"/>
            <p:cNvSpPr>
              <a:spLocks noChangeArrowheads="1"/>
            </p:cNvSpPr>
            <p:nvPr/>
          </p:nvSpPr>
          <p:spPr bwMode="auto">
            <a:xfrm>
              <a:off x="52784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299" name="Rectangle 69"/>
            <p:cNvSpPr>
              <a:spLocks noChangeArrowheads="1"/>
            </p:cNvSpPr>
            <p:nvPr/>
          </p:nvSpPr>
          <p:spPr bwMode="auto">
            <a:xfrm>
              <a:off x="5270500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0" name="Rectangle 70"/>
            <p:cNvSpPr>
              <a:spLocks noChangeArrowheads="1"/>
            </p:cNvSpPr>
            <p:nvPr/>
          </p:nvSpPr>
          <p:spPr bwMode="auto">
            <a:xfrm>
              <a:off x="5465763" y="2992438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1" name="Rectangle 71"/>
            <p:cNvSpPr>
              <a:spLocks noChangeArrowheads="1"/>
            </p:cNvSpPr>
            <p:nvPr/>
          </p:nvSpPr>
          <p:spPr bwMode="auto">
            <a:xfrm>
              <a:off x="5484813" y="3013075"/>
              <a:ext cx="96838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2" name="Rectangle 72"/>
            <p:cNvSpPr>
              <a:spLocks noChangeArrowheads="1"/>
            </p:cNvSpPr>
            <p:nvPr/>
          </p:nvSpPr>
          <p:spPr bwMode="auto">
            <a:xfrm>
              <a:off x="5473700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3" name="Rectangle 73"/>
            <p:cNvSpPr>
              <a:spLocks noChangeArrowheads="1"/>
            </p:cNvSpPr>
            <p:nvPr/>
          </p:nvSpPr>
          <p:spPr bwMode="auto">
            <a:xfrm>
              <a:off x="5668963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4" name="Rectangle 74"/>
            <p:cNvSpPr>
              <a:spLocks noChangeArrowheads="1"/>
            </p:cNvSpPr>
            <p:nvPr/>
          </p:nvSpPr>
          <p:spPr bwMode="auto">
            <a:xfrm>
              <a:off x="5688013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5" name="Rectangle 75"/>
            <p:cNvSpPr>
              <a:spLocks noChangeArrowheads="1"/>
            </p:cNvSpPr>
            <p:nvPr/>
          </p:nvSpPr>
          <p:spPr bwMode="auto">
            <a:xfrm>
              <a:off x="5680075" y="3098800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6" name="Rectangle 76"/>
            <p:cNvSpPr>
              <a:spLocks noChangeArrowheads="1"/>
            </p:cNvSpPr>
            <p:nvPr/>
          </p:nvSpPr>
          <p:spPr bwMode="auto">
            <a:xfrm>
              <a:off x="5262563" y="3336925"/>
              <a:ext cx="131763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7" name="Rectangle 77"/>
            <p:cNvSpPr>
              <a:spLocks noChangeArrowheads="1"/>
            </p:cNvSpPr>
            <p:nvPr/>
          </p:nvSpPr>
          <p:spPr bwMode="auto">
            <a:xfrm>
              <a:off x="52784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8" name="Rectangle 78"/>
            <p:cNvSpPr>
              <a:spLocks noChangeArrowheads="1"/>
            </p:cNvSpPr>
            <p:nvPr/>
          </p:nvSpPr>
          <p:spPr bwMode="auto">
            <a:xfrm>
              <a:off x="5270500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09" name="Rectangle 79"/>
            <p:cNvSpPr>
              <a:spLocks noChangeArrowheads="1"/>
            </p:cNvSpPr>
            <p:nvPr/>
          </p:nvSpPr>
          <p:spPr bwMode="auto">
            <a:xfrm>
              <a:off x="5465763" y="3336925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0" name="Rectangle 80"/>
            <p:cNvSpPr>
              <a:spLocks noChangeArrowheads="1"/>
            </p:cNvSpPr>
            <p:nvPr/>
          </p:nvSpPr>
          <p:spPr bwMode="auto">
            <a:xfrm>
              <a:off x="5484813" y="3357563"/>
              <a:ext cx="96838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1" name="Rectangle 81"/>
            <p:cNvSpPr>
              <a:spLocks noChangeArrowheads="1"/>
            </p:cNvSpPr>
            <p:nvPr/>
          </p:nvSpPr>
          <p:spPr bwMode="auto">
            <a:xfrm>
              <a:off x="5473700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2" name="Rectangle 82"/>
            <p:cNvSpPr>
              <a:spLocks noChangeArrowheads="1"/>
            </p:cNvSpPr>
            <p:nvPr/>
          </p:nvSpPr>
          <p:spPr bwMode="auto">
            <a:xfrm>
              <a:off x="5668963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3" name="Rectangle 83"/>
            <p:cNvSpPr>
              <a:spLocks noChangeArrowheads="1"/>
            </p:cNvSpPr>
            <p:nvPr/>
          </p:nvSpPr>
          <p:spPr bwMode="auto">
            <a:xfrm>
              <a:off x="5688013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4" name="Rectangle 84"/>
            <p:cNvSpPr>
              <a:spLocks noChangeArrowheads="1"/>
            </p:cNvSpPr>
            <p:nvPr/>
          </p:nvSpPr>
          <p:spPr bwMode="auto">
            <a:xfrm>
              <a:off x="5680075" y="3443288"/>
              <a:ext cx="115888" cy="20638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5" name="Rectangle 85"/>
            <p:cNvSpPr>
              <a:spLocks noChangeArrowheads="1"/>
            </p:cNvSpPr>
            <p:nvPr/>
          </p:nvSpPr>
          <p:spPr bwMode="auto">
            <a:xfrm>
              <a:off x="5262563" y="3683000"/>
              <a:ext cx="131763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6" name="Rectangle 86"/>
            <p:cNvSpPr>
              <a:spLocks noChangeArrowheads="1"/>
            </p:cNvSpPr>
            <p:nvPr/>
          </p:nvSpPr>
          <p:spPr bwMode="auto">
            <a:xfrm>
              <a:off x="5278438" y="370522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7" name="Rectangle 87"/>
            <p:cNvSpPr>
              <a:spLocks noChangeArrowheads="1"/>
            </p:cNvSpPr>
            <p:nvPr/>
          </p:nvSpPr>
          <p:spPr bwMode="auto">
            <a:xfrm>
              <a:off x="5270500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8" name="Rectangle 88"/>
            <p:cNvSpPr>
              <a:spLocks noChangeArrowheads="1"/>
            </p:cNvSpPr>
            <p:nvPr/>
          </p:nvSpPr>
          <p:spPr bwMode="auto">
            <a:xfrm>
              <a:off x="5465763" y="3683000"/>
              <a:ext cx="133350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19" name="Rectangle 89"/>
            <p:cNvSpPr>
              <a:spLocks noChangeArrowheads="1"/>
            </p:cNvSpPr>
            <p:nvPr/>
          </p:nvSpPr>
          <p:spPr bwMode="auto">
            <a:xfrm>
              <a:off x="5484813" y="3705225"/>
              <a:ext cx="96838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0" name="Rectangle 90"/>
            <p:cNvSpPr>
              <a:spLocks noChangeArrowheads="1"/>
            </p:cNvSpPr>
            <p:nvPr/>
          </p:nvSpPr>
          <p:spPr bwMode="auto">
            <a:xfrm>
              <a:off x="5473700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1" name="Rectangle 91"/>
            <p:cNvSpPr>
              <a:spLocks noChangeArrowheads="1"/>
            </p:cNvSpPr>
            <p:nvPr/>
          </p:nvSpPr>
          <p:spPr bwMode="auto">
            <a:xfrm>
              <a:off x="5668963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2" name="Rectangle 92"/>
            <p:cNvSpPr>
              <a:spLocks noChangeArrowheads="1"/>
            </p:cNvSpPr>
            <p:nvPr/>
          </p:nvSpPr>
          <p:spPr bwMode="auto">
            <a:xfrm>
              <a:off x="5688013" y="370522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3" name="Rectangle 93"/>
            <p:cNvSpPr>
              <a:spLocks noChangeArrowheads="1"/>
            </p:cNvSpPr>
            <p:nvPr/>
          </p:nvSpPr>
          <p:spPr bwMode="auto">
            <a:xfrm>
              <a:off x="5680075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4" name="Rectangle 94"/>
            <p:cNvSpPr>
              <a:spLocks noChangeArrowheads="1"/>
            </p:cNvSpPr>
            <p:nvPr/>
          </p:nvSpPr>
          <p:spPr bwMode="auto">
            <a:xfrm>
              <a:off x="5186363" y="2897188"/>
              <a:ext cx="738188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5" name="Rectangle 95"/>
            <p:cNvSpPr>
              <a:spLocks noChangeArrowheads="1"/>
            </p:cNvSpPr>
            <p:nvPr/>
          </p:nvSpPr>
          <p:spPr bwMode="auto">
            <a:xfrm>
              <a:off x="5186363" y="4033838"/>
              <a:ext cx="692150" cy="155575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6" name="Freeform 96"/>
            <p:cNvSpPr>
              <a:spLocks/>
            </p:cNvSpPr>
            <p:nvPr/>
          </p:nvSpPr>
          <p:spPr bwMode="auto">
            <a:xfrm>
              <a:off x="52784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7" name="Freeform 97"/>
            <p:cNvSpPr>
              <a:spLocks/>
            </p:cNvSpPr>
            <p:nvPr/>
          </p:nvSpPr>
          <p:spPr bwMode="auto">
            <a:xfrm>
              <a:off x="5484813" y="3013075"/>
              <a:ext cx="96838" cy="85725"/>
            </a:xfrm>
            <a:custGeom>
              <a:avLst/>
              <a:gdLst>
                <a:gd name="T0" fmla="*/ 0 w 61"/>
                <a:gd name="T1" fmla="*/ 0 h 54"/>
                <a:gd name="T2" fmla="*/ 61 w 61"/>
                <a:gd name="T3" fmla="*/ 0 h 54"/>
                <a:gd name="T4" fmla="*/ 0 w 61"/>
                <a:gd name="T5" fmla="*/ 54 h 54"/>
                <a:gd name="T6" fmla="*/ 0 w 6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4">
                  <a:moveTo>
                    <a:pt x="0" y="0"/>
                  </a:moveTo>
                  <a:lnTo>
                    <a:pt x="61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8" name="Freeform 98"/>
            <p:cNvSpPr>
              <a:spLocks/>
            </p:cNvSpPr>
            <p:nvPr/>
          </p:nvSpPr>
          <p:spPr bwMode="auto">
            <a:xfrm>
              <a:off x="5688013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29" name="Freeform 99"/>
            <p:cNvSpPr>
              <a:spLocks/>
            </p:cNvSpPr>
            <p:nvPr/>
          </p:nvSpPr>
          <p:spPr bwMode="auto">
            <a:xfrm>
              <a:off x="52784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0" name="Freeform 100"/>
            <p:cNvSpPr>
              <a:spLocks/>
            </p:cNvSpPr>
            <p:nvPr/>
          </p:nvSpPr>
          <p:spPr bwMode="auto">
            <a:xfrm>
              <a:off x="5484813" y="3117850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1" name="Freeform 101"/>
            <p:cNvSpPr>
              <a:spLocks/>
            </p:cNvSpPr>
            <p:nvPr/>
          </p:nvSpPr>
          <p:spPr bwMode="auto">
            <a:xfrm>
              <a:off x="5688013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2" name="Freeform 102"/>
            <p:cNvSpPr>
              <a:spLocks/>
            </p:cNvSpPr>
            <p:nvPr/>
          </p:nvSpPr>
          <p:spPr bwMode="auto">
            <a:xfrm>
              <a:off x="52784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3" name="Freeform 103"/>
            <p:cNvSpPr>
              <a:spLocks/>
            </p:cNvSpPr>
            <p:nvPr/>
          </p:nvSpPr>
          <p:spPr bwMode="auto">
            <a:xfrm>
              <a:off x="5484813" y="3357563"/>
              <a:ext cx="96838" cy="85725"/>
            </a:xfrm>
            <a:custGeom>
              <a:avLst/>
              <a:gdLst>
                <a:gd name="T0" fmla="*/ 0 w 61"/>
                <a:gd name="T1" fmla="*/ 0 h 54"/>
                <a:gd name="T2" fmla="*/ 61 w 61"/>
                <a:gd name="T3" fmla="*/ 0 h 54"/>
                <a:gd name="T4" fmla="*/ 0 w 61"/>
                <a:gd name="T5" fmla="*/ 54 h 54"/>
                <a:gd name="T6" fmla="*/ 0 w 6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4">
                  <a:moveTo>
                    <a:pt x="0" y="0"/>
                  </a:moveTo>
                  <a:lnTo>
                    <a:pt x="61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4" name="Freeform 104"/>
            <p:cNvSpPr>
              <a:spLocks/>
            </p:cNvSpPr>
            <p:nvPr/>
          </p:nvSpPr>
          <p:spPr bwMode="auto">
            <a:xfrm>
              <a:off x="5688013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5" name="Freeform 105"/>
            <p:cNvSpPr>
              <a:spLocks/>
            </p:cNvSpPr>
            <p:nvPr/>
          </p:nvSpPr>
          <p:spPr bwMode="auto">
            <a:xfrm>
              <a:off x="5278438" y="3463925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6" name="Freeform 106"/>
            <p:cNvSpPr>
              <a:spLocks/>
            </p:cNvSpPr>
            <p:nvPr/>
          </p:nvSpPr>
          <p:spPr bwMode="auto">
            <a:xfrm>
              <a:off x="5484813" y="3463925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7" name="Freeform 107"/>
            <p:cNvSpPr>
              <a:spLocks/>
            </p:cNvSpPr>
            <p:nvPr/>
          </p:nvSpPr>
          <p:spPr bwMode="auto">
            <a:xfrm>
              <a:off x="5688013" y="3463925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8" name="Freeform 108"/>
            <p:cNvSpPr>
              <a:spLocks/>
            </p:cNvSpPr>
            <p:nvPr/>
          </p:nvSpPr>
          <p:spPr bwMode="auto">
            <a:xfrm>
              <a:off x="5278438" y="3705225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39" name="Freeform 109"/>
            <p:cNvSpPr>
              <a:spLocks/>
            </p:cNvSpPr>
            <p:nvPr/>
          </p:nvSpPr>
          <p:spPr bwMode="auto">
            <a:xfrm>
              <a:off x="5484813" y="3705225"/>
              <a:ext cx="96838" cy="82550"/>
            </a:xfrm>
            <a:custGeom>
              <a:avLst/>
              <a:gdLst>
                <a:gd name="T0" fmla="*/ 0 w 61"/>
                <a:gd name="T1" fmla="*/ 0 h 52"/>
                <a:gd name="T2" fmla="*/ 61 w 61"/>
                <a:gd name="T3" fmla="*/ 0 h 52"/>
                <a:gd name="T4" fmla="*/ 0 w 61"/>
                <a:gd name="T5" fmla="*/ 52 h 52"/>
                <a:gd name="T6" fmla="*/ 0 w 6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2">
                  <a:moveTo>
                    <a:pt x="0" y="0"/>
                  </a:moveTo>
                  <a:lnTo>
                    <a:pt x="61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0" name="Freeform 110"/>
            <p:cNvSpPr>
              <a:spLocks/>
            </p:cNvSpPr>
            <p:nvPr/>
          </p:nvSpPr>
          <p:spPr bwMode="auto">
            <a:xfrm>
              <a:off x="5688013" y="3705225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1" name="Freeform 111"/>
            <p:cNvSpPr>
              <a:spLocks/>
            </p:cNvSpPr>
            <p:nvPr/>
          </p:nvSpPr>
          <p:spPr bwMode="auto">
            <a:xfrm>
              <a:off x="5278438" y="381000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2" name="Freeform 112"/>
            <p:cNvSpPr>
              <a:spLocks/>
            </p:cNvSpPr>
            <p:nvPr/>
          </p:nvSpPr>
          <p:spPr bwMode="auto">
            <a:xfrm>
              <a:off x="5484813" y="3810000"/>
              <a:ext cx="96838" cy="84138"/>
            </a:xfrm>
            <a:custGeom>
              <a:avLst/>
              <a:gdLst>
                <a:gd name="T0" fmla="*/ 0 w 61"/>
                <a:gd name="T1" fmla="*/ 0 h 53"/>
                <a:gd name="T2" fmla="*/ 61 w 61"/>
                <a:gd name="T3" fmla="*/ 0 h 53"/>
                <a:gd name="T4" fmla="*/ 0 w 61"/>
                <a:gd name="T5" fmla="*/ 53 h 53"/>
                <a:gd name="T6" fmla="*/ 0 w 61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3">
                  <a:moveTo>
                    <a:pt x="0" y="0"/>
                  </a:moveTo>
                  <a:lnTo>
                    <a:pt x="61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3" name="Freeform 113"/>
            <p:cNvSpPr>
              <a:spLocks/>
            </p:cNvSpPr>
            <p:nvPr/>
          </p:nvSpPr>
          <p:spPr bwMode="auto">
            <a:xfrm>
              <a:off x="5688013" y="381000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4" name="Rectangle 114"/>
            <p:cNvSpPr>
              <a:spLocks noChangeArrowheads="1"/>
            </p:cNvSpPr>
            <p:nvPr/>
          </p:nvSpPr>
          <p:spPr bwMode="auto">
            <a:xfrm>
              <a:off x="3184525" y="2790825"/>
              <a:ext cx="773113" cy="106363"/>
            </a:xfrm>
            <a:prstGeom prst="rect">
              <a:avLst/>
            </a:prstGeom>
            <a:solidFill>
              <a:srgbClr val="73CFC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5" name="Rectangle 115"/>
            <p:cNvSpPr>
              <a:spLocks noChangeArrowheads="1"/>
            </p:cNvSpPr>
            <p:nvPr/>
          </p:nvSpPr>
          <p:spPr bwMode="auto">
            <a:xfrm>
              <a:off x="3267075" y="2897188"/>
              <a:ext cx="690563" cy="1292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6" name="Rectangle 116"/>
            <p:cNvSpPr>
              <a:spLocks noChangeArrowheads="1"/>
            </p:cNvSpPr>
            <p:nvPr/>
          </p:nvSpPr>
          <p:spPr bwMode="auto">
            <a:xfrm>
              <a:off x="3340100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7" name="Rectangle 117"/>
            <p:cNvSpPr>
              <a:spLocks noChangeArrowheads="1"/>
            </p:cNvSpPr>
            <p:nvPr/>
          </p:nvSpPr>
          <p:spPr bwMode="auto">
            <a:xfrm>
              <a:off x="3357563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8" name="Rectangle 118"/>
            <p:cNvSpPr>
              <a:spLocks noChangeArrowheads="1"/>
            </p:cNvSpPr>
            <p:nvPr/>
          </p:nvSpPr>
          <p:spPr bwMode="auto">
            <a:xfrm>
              <a:off x="3349625" y="3098800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49" name="Rectangle 119"/>
            <p:cNvSpPr>
              <a:spLocks noChangeArrowheads="1"/>
            </p:cNvSpPr>
            <p:nvPr/>
          </p:nvSpPr>
          <p:spPr bwMode="auto">
            <a:xfrm>
              <a:off x="3544888" y="2992438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0" name="Rectangle 120"/>
            <p:cNvSpPr>
              <a:spLocks noChangeArrowheads="1"/>
            </p:cNvSpPr>
            <p:nvPr/>
          </p:nvSpPr>
          <p:spPr bwMode="auto">
            <a:xfrm>
              <a:off x="35639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1" name="Rectangle 121"/>
            <p:cNvSpPr>
              <a:spLocks noChangeArrowheads="1"/>
            </p:cNvSpPr>
            <p:nvPr/>
          </p:nvSpPr>
          <p:spPr bwMode="auto">
            <a:xfrm>
              <a:off x="3554413" y="3098800"/>
              <a:ext cx="115888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2" name="Rectangle 122"/>
            <p:cNvSpPr>
              <a:spLocks noChangeArrowheads="1"/>
            </p:cNvSpPr>
            <p:nvPr/>
          </p:nvSpPr>
          <p:spPr bwMode="auto">
            <a:xfrm>
              <a:off x="3749675" y="2992438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3" name="Rectangle 123"/>
            <p:cNvSpPr>
              <a:spLocks noChangeArrowheads="1"/>
            </p:cNvSpPr>
            <p:nvPr/>
          </p:nvSpPr>
          <p:spPr bwMode="auto">
            <a:xfrm>
              <a:off x="3767138" y="3013075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4" name="Rectangle 124"/>
            <p:cNvSpPr>
              <a:spLocks noChangeArrowheads="1"/>
            </p:cNvSpPr>
            <p:nvPr/>
          </p:nvSpPr>
          <p:spPr bwMode="auto">
            <a:xfrm>
              <a:off x="3757613" y="3098800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5" name="Rectangle 125"/>
            <p:cNvSpPr>
              <a:spLocks noChangeArrowheads="1"/>
            </p:cNvSpPr>
            <p:nvPr/>
          </p:nvSpPr>
          <p:spPr bwMode="auto">
            <a:xfrm>
              <a:off x="3340100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6" name="Rectangle 126"/>
            <p:cNvSpPr>
              <a:spLocks noChangeArrowheads="1"/>
            </p:cNvSpPr>
            <p:nvPr/>
          </p:nvSpPr>
          <p:spPr bwMode="auto">
            <a:xfrm>
              <a:off x="3357563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7" name="Rectangle 127"/>
            <p:cNvSpPr>
              <a:spLocks noChangeArrowheads="1"/>
            </p:cNvSpPr>
            <p:nvPr/>
          </p:nvSpPr>
          <p:spPr bwMode="auto">
            <a:xfrm>
              <a:off x="3349625" y="3443288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8" name="Rectangle 128"/>
            <p:cNvSpPr>
              <a:spLocks noChangeArrowheads="1"/>
            </p:cNvSpPr>
            <p:nvPr/>
          </p:nvSpPr>
          <p:spPr bwMode="auto">
            <a:xfrm>
              <a:off x="3544888" y="3336925"/>
              <a:ext cx="133350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9" name="Rectangle 129"/>
            <p:cNvSpPr>
              <a:spLocks noChangeArrowheads="1"/>
            </p:cNvSpPr>
            <p:nvPr/>
          </p:nvSpPr>
          <p:spPr bwMode="auto">
            <a:xfrm>
              <a:off x="35639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0" name="Rectangle 130"/>
            <p:cNvSpPr>
              <a:spLocks noChangeArrowheads="1"/>
            </p:cNvSpPr>
            <p:nvPr/>
          </p:nvSpPr>
          <p:spPr bwMode="auto">
            <a:xfrm>
              <a:off x="3554413" y="3443288"/>
              <a:ext cx="115888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1" name="Rectangle 131"/>
            <p:cNvSpPr>
              <a:spLocks noChangeArrowheads="1"/>
            </p:cNvSpPr>
            <p:nvPr/>
          </p:nvSpPr>
          <p:spPr bwMode="auto">
            <a:xfrm>
              <a:off x="3749675" y="3336925"/>
              <a:ext cx="134938" cy="2333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2" name="Rectangle 132"/>
            <p:cNvSpPr>
              <a:spLocks noChangeArrowheads="1"/>
            </p:cNvSpPr>
            <p:nvPr/>
          </p:nvSpPr>
          <p:spPr bwMode="auto">
            <a:xfrm>
              <a:off x="3767138" y="3357563"/>
              <a:ext cx="98425" cy="1905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3" name="Rectangle 133"/>
            <p:cNvSpPr>
              <a:spLocks noChangeArrowheads="1"/>
            </p:cNvSpPr>
            <p:nvPr/>
          </p:nvSpPr>
          <p:spPr bwMode="auto">
            <a:xfrm>
              <a:off x="3757613" y="3443288"/>
              <a:ext cx="117475" cy="19050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4" name="Rectangle 134"/>
            <p:cNvSpPr>
              <a:spLocks noChangeArrowheads="1"/>
            </p:cNvSpPr>
            <p:nvPr/>
          </p:nvSpPr>
          <p:spPr bwMode="auto">
            <a:xfrm>
              <a:off x="3340100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5" name="Rectangle 135"/>
            <p:cNvSpPr>
              <a:spLocks noChangeArrowheads="1"/>
            </p:cNvSpPr>
            <p:nvPr/>
          </p:nvSpPr>
          <p:spPr bwMode="auto">
            <a:xfrm>
              <a:off x="3357563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6" name="Rectangle 136"/>
            <p:cNvSpPr>
              <a:spLocks noChangeArrowheads="1"/>
            </p:cNvSpPr>
            <p:nvPr/>
          </p:nvSpPr>
          <p:spPr bwMode="auto">
            <a:xfrm>
              <a:off x="3349625" y="3787775"/>
              <a:ext cx="117475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7" name="Rectangle 137"/>
            <p:cNvSpPr>
              <a:spLocks noChangeArrowheads="1"/>
            </p:cNvSpPr>
            <p:nvPr/>
          </p:nvSpPr>
          <p:spPr bwMode="auto">
            <a:xfrm>
              <a:off x="3544888" y="3683000"/>
              <a:ext cx="133350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8" name="Rectangle 138"/>
            <p:cNvSpPr>
              <a:spLocks noChangeArrowheads="1"/>
            </p:cNvSpPr>
            <p:nvPr/>
          </p:nvSpPr>
          <p:spPr bwMode="auto">
            <a:xfrm>
              <a:off x="3563938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9" name="Rectangle 139"/>
            <p:cNvSpPr>
              <a:spLocks noChangeArrowheads="1"/>
            </p:cNvSpPr>
            <p:nvPr/>
          </p:nvSpPr>
          <p:spPr bwMode="auto">
            <a:xfrm>
              <a:off x="3554413" y="3787775"/>
              <a:ext cx="115888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0" name="Rectangle 140"/>
            <p:cNvSpPr>
              <a:spLocks noChangeArrowheads="1"/>
            </p:cNvSpPr>
            <p:nvPr/>
          </p:nvSpPr>
          <p:spPr bwMode="auto">
            <a:xfrm>
              <a:off x="3749675" y="3683000"/>
              <a:ext cx="134938" cy="23177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1" name="Rectangle 141"/>
            <p:cNvSpPr>
              <a:spLocks noChangeArrowheads="1"/>
            </p:cNvSpPr>
            <p:nvPr/>
          </p:nvSpPr>
          <p:spPr bwMode="auto">
            <a:xfrm>
              <a:off x="3767138" y="3703638"/>
              <a:ext cx="98425" cy="1889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2" name="Rectangle 142"/>
            <p:cNvSpPr>
              <a:spLocks noChangeArrowheads="1"/>
            </p:cNvSpPr>
            <p:nvPr/>
          </p:nvSpPr>
          <p:spPr bwMode="auto">
            <a:xfrm>
              <a:off x="3757613" y="3787775"/>
              <a:ext cx="117475" cy="22225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3" name="Rectangle 143"/>
            <p:cNvSpPr>
              <a:spLocks noChangeArrowheads="1"/>
            </p:cNvSpPr>
            <p:nvPr/>
          </p:nvSpPr>
          <p:spPr bwMode="auto">
            <a:xfrm>
              <a:off x="3267075" y="4033838"/>
              <a:ext cx="690563" cy="155575"/>
            </a:xfrm>
            <a:prstGeom prst="rect">
              <a:avLst/>
            </a:prstGeom>
            <a:solidFill>
              <a:srgbClr val="4AAFC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4" name="Rectangle 144"/>
            <p:cNvSpPr>
              <a:spLocks noChangeArrowheads="1"/>
            </p:cNvSpPr>
            <p:nvPr/>
          </p:nvSpPr>
          <p:spPr bwMode="auto">
            <a:xfrm>
              <a:off x="3221038" y="2897188"/>
              <a:ext cx="736600" cy="41275"/>
            </a:xfrm>
            <a:prstGeom prst="rect">
              <a:avLst/>
            </a:prstGeom>
            <a:solidFill>
              <a:srgbClr val="4CA3A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5" name="Freeform 145"/>
            <p:cNvSpPr>
              <a:spLocks/>
            </p:cNvSpPr>
            <p:nvPr/>
          </p:nvSpPr>
          <p:spPr bwMode="auto">
            <a:xfrm>
              <a:off x="3357563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6" name="Freeform 146"/>
            <p:cNvSpPr>
              <a:spLocks/>
            </p:cNvSpPr>
            <p:nvPr/>
          </p:nvSpPr>
          <p:spPr bwMode="auto">
            <a:xfrm>
              <a:off x="35639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7" name="Freeform 147"/>
            <p:cNvSpPr>
              <a:spLocks/>
            </p:cNvSpPr>
            <p:nvPr/>
          </p:nvSpPr>
          <p:spPr bwMode="auto">
            <a:xfrm>
              <a:off x="3767138" y="3013075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8" name="Freeform 148"/>
            <p:cNvSpPr>
              <a:spLocks/>
            </p:cNvSpPr>
            <p:nvPr/>
          </p:nvSpPr>
          <p:spPr bwMode="auto">
            <a:xfrm>
              <a:off x="3357563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9" name="Freeform 149"/>
            <p:cNvSpPr>
              <a:spLocks/>
            </p:cNvSpPr>
            <p:nvPr/>
          </p:nvSpPr>
          <p:spPr bwMode="auto">
            <a:xfrm>
              <a:off x="35639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0" name="Freeform 150"/>
            <p:cNvSpPr>
              <a:spLocks/>
            </p:cNvSpPr>
            <p:nvPr/>
          </p:nvSpPr>
          <p:spPr bwMode="auto">
            <a:xfrm>
              <a:off x="3767138" y="3117850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1" name="Freeform 151"/>
            <p:cNvSpPr>
              <a:spLocks/>
            </p:cNvSpPr>
            <p:nvPr/>
          </p:nvSpPr>
          <p:spPr bwMode="auto">
            <a:xfrm>
              <a:off x="3357563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2" name="Freeform 152"/>
            <p:cNvSpPr>
              <a:spLocks/>
            </p:cNvSpPr>
            <p:nvPr/>
          </p:nvSpPr>
          <p:spPr bwMode="auto">
            <a:xfrm>
              <a:off x="35639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3" name="Freeform 153"/>
            <p:cNvSpPr>
              <a:spLocks/>
            </p:cNvSpPr>
            <p:nvPr/>
          </p:nvSpPr>
          <p:spPr bwMode="auto">
            <a:xfrm>
              <a:off x="3767138" y="3357563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4" name="Freeform 154"/>
            <p:cNvSpPr>
              <a:spLocks/>
            </p:cNvSpPr>
            <p:nvPr/>
          </p:nvSpPr>
          <p:spPr bwMode="auto">
            <a:xfrm>
              <a:off x="3357563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5" name="Freeform 155"/>
            <p:cNvSpPr>
              <a:spLocks/>
            </p:cNvSpPr>
            <p:nvPr/>
          </p:nvSpPr>
          <p:spPr bwMode="auto">
            <a:xfrm>
              <a:off x="3563938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6" name="Freeform 156"/>
            <p:cNvSpPr>
              <a:spLocks/>
            </p:cNvSpPr>
            <p:nvPr/>
          </p:nvSpPr>
          <p:spPr bwMode="auto">
            <a:xfrm>
              <a:off x="3767138" y="3462338"/>
              <a:ext cx="98425" cy="85725"/>
            </a:xfrm>
            <a:custGeom>
              <a:avLst/>
              <a:gdLst>
                <a:gd name="T0" fmla="*/ 0 w 62"/>
                <a:gd name="T1" fmla="*/ 0 h 54"/>
                <a:gd name="T2" fmla="*/ 62 w 62"/>
                <a:gd name="T3" fmla="*/ 0 h 54"/>
                <a:gd name="T4" fmla="*/ 0 w 62"/>
                <a:gd name="T5" fmla="*/ 54 h 54"/>
                <a:gd name="T6" fmla="*/ 0 w 62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4">
                  <a:moveTo>
                    <a:pt x="0" y="0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7" name="Freeform 157"/>
            <p:cNvSpPr>
              <a:spLocks/>
            </p:cNvSpPr>
            <p:nvPr/>
          </p:nvSpPr>
          <p:spPr bwMode="auto">
            <a:xfrm>
              <a:off x="3357563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8" name="Freeform 158"/>
            <p:cNvSpPr>
              <a:spLocks/>
            </p:cNvSpPr>
            <p:nvPr/>
          </p:nvSpPr>
          <p:spPr bwMode="auto">
            <a:xfrm>
              <a:off x="3563938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9" name="Freeform 159"/>
            <p:cNvSpPr>
              <a:spLocks/>
            </p:cNvSpPr>
            <p:nvPr/>
          </p:nvSpPr>
          <p:spPr bwMode="auto">
            <a:xfrm>
              <a:off x="3767138" y="370363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62 w 62"/>
                <a:gd name="T3" fmla="*/ 0 h 53"/>
                <a:gd name="T4" fmla="*/ 0 w 62"/>
                <a:gd name="T5" fmla="*/ 53 h 53"/>
                <a:gd name="T6" fmla="*/ 0 w 6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62" y="0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0" name="Freeform 160"/>
            <p:cNvSpPr>
              <a:spLocks/>
            </p:cNvSpPr>
            <p:nvPr/>
          </p:nvSpPr>
          <p:spPr bwMode="auto">
            <a:xfrm>
              <a:off x="3357563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1" name="Freeform 161"/>
            <p:cNvSpPr>
              <a:spLocks/>
            </p:cNvSpPr>
            <p:nvPr/>
          </p:nvSpPr>
          <p:spPr bwMode="auto">
            <a:xfrm>
              <a:off x="3563938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2" name="Freeform 162"/>
            <p:cNvSpPr>
              <a:spLocks/>
            </p:cNvSpPr>
            <p:nvPr/>
          </p:nvSpPr>
          <p:spPr bwMode="auto">
            <a:xfrm>
              <a:off x="3767138" y="3810000"/>
              <a:ext cx="98425" cy="82550"/>
            </a:xfrm>
            <a:custGeom>
              <a:avLst/>
              <a:gdLst>
                <a:gd name="T0" fmla="*/ 0 w 62"/>
                <a:gd name="T1" fmla="*/ 0 h 52"/>
                <a:gd name="T2" fmla="*/ 62 w 62"/>
                <a:gd name="T3" fmla="*/ 0 h 52"/>
                <a:gd name="T4" fmla="*/ 0 w 62"/>
                <a:gd name="T5" fmla="*/ 52 h 52"/>
                <a:gd name="T6" fmla="*/ 0 w 6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52">
                  <a:moveTo>
                    <a:pt x="0" y="0"/>
                  </a:moveTo>
                  <a:lnTo>
                    <a:pt x="62" y="0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3" name="Rectangle 163"/>
            <p:cNvSpPr>
              <a:spLocks noChangeArrowheads="1"/>
            </p:cNvSpPr>
            <p:nvPr/>
          </p:nvSpPr>
          <p:spPr bwMode="auto">
            <a:xfrm>
              <a:off x="4414838" y="3873500"/>
              <a:ext cx="314325" cy="31591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4" name="Rectangle 164"/>
            <p:cNvSpPr>
              <a:spLocks noChangeArrowheads="1"/>
            </p:cNvSpPr>
            <p:nvPr/>
          </p:nvSpPr>
          <p:spPr bwMode="auto">
            <a:xfrm>
              <a:off x="4438650" y="3898900"/>
              <a:ext cx="266700" cy="2905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5" name="Rectangle 165"/>
            <p:cNvSpPr>
              <a:spLocks noChangeArrowheads="1"/>
            </p:cNvSpPr>
            <p:nvPr/>
          </p:nvSpPr>
          <p:spPr bwMode="auto">
            <a:xfrm>
              <a:off x="4560888" y="3892550"/>
              <a:ext cx="22225" cy="296863"/>
            </a:xfrm>
            <a:prstGeom prst="rect">
              <a:avLst/>
            </a:prstGeom>
            <a:solidFill>
              <a:srgbClr val="34A4C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6" name="Freeform 166"/>
            <p:cNvSpPr>
              <a:spLocks/>
            </p:cNvSpPr>
            <p:nvPr/>
          </p:nvSpPr>
          <p:spPr bwMode="auto">
            <a:xfrm>
              <a:off x="4438650" y="3898900"/>
              <a:ext cx="122238" cy="290513"/>
            </a:xfrm>
            <a:custGeom>
              <a:avLst/>
              <a:gdLst>
                <a:gd name="T0" fmla="*/ 0 w 77"/>
                <a:gd name="T1" fmla="*/ 0 h 183"/>
                <a:gd name="T2" fmla="*/ 77 w 77"/>
                <a:gd name="T3" fmla="*/ 0 h 183"/>
                <a:gd name="T4" fmla="*/ 0 w 77"/>
                <a:gd name="T5" fmla="*/ 183 h 183"/>
                <a:gd name="T6" fmla="*/ 0 w 77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83">
                  <a:moveTo>
                    <a:pt x="0" y="0"/>
                  </a:moveTo>
                  <a:lnTo>
                    <a:pt x="77" y="0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7" name="Freeform 167"/>
            <p:cNvSpPr>
              <a:spLocks/>
            </p:cNvSpPr>
            <p:nvPr/>
          </p:nvSpPr>
          <p:spPr bwMode="auto">
            <a:xfrm>
              <a:off x="4583113" y="3898900"/>
              <a:ext cx="122238" cy="290513"/>
            </a:xfrm>
            <a:custGeom>
              <a:avLst/>
              <a:gdLst>
                <a:gd name="T0" fmla="*/ 0 w 77"/>
                <a:gd name="T1" fmla="*/ 0 h 183"/>
                <a:gd name="T2" fmla="*/ 77 w 77"/>
                <a:gd name="T3" fmla="*/ 0 h 183"/>
                <a:gd name="T4" fmla="*/ 0 w 77"/>
                <a:gd name="T5" fmla="*/ 183 h 183"/>
                <a:gd name="T6" fmla="*/ 0 w 77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83">
                  <a:moveTo>
                    <a:pt x="0" y="0"/>
                  </a:moveTo>
                  <a:lnTo>
                    <a:pt x="77" y="0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8" name="Rectangle 168"/>
            <p:cNvSpPr>
              <a:spLocks noChangeArrowheads="1"/>
            </p:cNvSpPr>
            <p:nvPr/>
          </p:nvSpPr>
          <p:spPr bwMode="auto">
            <a:xfrm>
              <a:off x="4338638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9" name="Freeform 169"/>
            <p:cNvSpPr>
              <a:spLocks/>
            </p:cNvSpPr>
            <p:nvPr/>
          </p:nvSpPr>
          <p:spPr bwMode="auto">
            <a:xfrm>
              <a:off x="4338638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0" name="Rectangle 170"/>
            <p:cNvSpPr>
              <a:spLocks noChangeArrowheads="1"/>
            </p:cNvSpPr>
            <p:nvPr/>
          </p:nvSpPr>
          <p:spPr bwMode="auto">
            <a:xfrm>
              <a:off x="4465638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1" name="Freeform 171"/>
            <p:cNvSpPr>
              <a:spLocks/>
            </p:cNvSpPr>
            <p:nvPr/>
          </p:nvSpPr>
          <p:spPr bwMode="auto">
            <a:xfrm>
              <a:off x="4465638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2" name="Rectangle 172"/>
            <p:cNvSpPr>
              <a:spLocks noChangeArrowheads="1"/>
            </p:cNvSpPr>
            <p:nvPr/>
          </p:nvSpPr>
          <p:spPr bwMode="auto">
            <a:xfrm>
              <a:off x="4592638" y="2809875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3" name="Freeform 173"/>
            <p:cNvSpPr>
              <a:spLocks/>
            </p:cNvSpPr>
            <p:nvPr/>
          </p:nvSpPr>
          <p:spPr bwMode="auto">
            <a:xfrm>
              <a:off x="4592638" y="2809875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4" name="Rectangle 174"/>
            <p:cNvSpPr>
              <a:spLocks noChangeArrowheads="1"/>
            </p:cNvSpPr>
            <p:nvPr/>
          </p:nvSpPr>
          <p:spPr bwMode="auto">
            <a:xfrm>
              <a:off x="4718050" y="2809875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5" name="Freeform 175"/>
            <p:cNvSpPr>
              <a:spLocks/>
            </p:cNvSpPr>
            <p:nvPr/>
          </p:nvSpPr>
          <p:spPr bwMode="auto">
            <a:xfrm>
              <a:off x="4718050" y="2809875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6" name="Rectangle 176"/>
            <p:cNvSpPr>
              <a:spLocks noChangeArrowheads="1"/>
            </p:cNvSpPr>
            <p:nvPr/>
          </p:nvSpPr>
          <p:spPr bwMode="auto">
            <a:xfrm>
              <a:off x="4338638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7" name="Freeform 177"/>
            <p:cNvSpPr>
              <a:spLocks/>
            </p:cNvSpPr>
            <p:nvPr/>
          </p:nvSpPr>
          <p:spPr bwMode="auto">
            <a:xfrm>
              <a:off x="4338638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8" name="Rectangle 178"/>
            <p:cNvSpPr>
              <a:spLocks noChangeArrowheads="1"/>
            </p:cNvSpPr>
            <p:nvPr/>
          </p:nvSpPr>
          <p:spPr bwMode="auto">
            <a:xfrm>
              <a:off x="4465638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9" name="Freeform 179"/>
            <p:cNvSpPr>
              <a:spLocks/>
            </p:cNvSpPr>
            <p:nvPr/>
          </p:nvSpPr>
          <p:spPr bwMode="auto">
            <a:xfrm>
              <a:off x="4465638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0" name="Rectangle 180"/>
            <p:cNvSpPr>
              <a:spLocks noChangeArrowheads="1"/>
            </p:cNvSpPr>
            <p:nvPr/>
          </p:nvSpPr>
          <p:spPr bwMode="auto">
            <a:xfrm>
              <a:off x="4592638" y="2932113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1" name="Freeform 181"/>
            <p:cNvSpPr>
              <a:spLocks/>
            </p:cNvSpPr>
            <p:nvPr/>
          </p:nvSpPr>
          <p:spPr bwMode="auto">
            <a:xfrm>
              <a:off x="4592638" y="2932113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2" name="Rectangle 182"/>
            <p:cNvSpPr>
              <a:spLocks noChangeArrowheads="1"/>
            </p:cNvSpPr>
            <p:nvPr/>
          </p:nvSpPr>
          <p:spPr bwMode="auto">
            <a:xfrm>
              <a:off x="4718050" y="293211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3" name="Freeform 183"/>
            <p:cNvSpPr>
              <a:spLocks/>
            </p:cNvSpPr>
            <p:nvPr/>
          </p:nvSpPr>
          <p:spPr bwMode="auto">
            <a:xfrm>
              <a:off x="4718050" y="293211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4" name="Rectangle 184"/>
            <p:cNvSpPr>
              <a:spLocks noChangeArrowheads="1"/>
            </p:cNvSpPr>
            <p:nvPr/>
          </p:nvSpPr>
          <p:spPr bwMode="auto">
            <a:xfrm>
              <a:off x="4338638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5" name="Freeform 185"/>
            <p:cNvSpPr>
              <a:spLocks/>
            </p:cNvSpPr>
            <p:nvPr/>
          </p:nvSpPr>
          <p:spPr bwMode="auto">
            <a:xfrm>
              <a:off x="4338638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6" name="Rectangle 186"/>
            <p:cNvSpPr>
              <a:spLocks noChangeArrowheads="1"/>
            </p:cNvSpPr>
            <p:nvPr/>
          </p:nvSpPr>
          <p:spPr bwMode="auto">
            <a:xfrm>
              <a:off x="4465638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7" name="Freeform 187"/>
            <p:cNvSpPr>
              <a:spLocks/>
            </p:cNvSpPr>
            <p:nvPr/>
          </p:nvSpPr>
          <p:spPr bwMode="auto">
            <a:xfrm>
              <a:off x="4465638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8" name="Rectangle 188"/>
            <p:cNvSpPr>
              <a:spLocks noChangeArrowheads="1"/>
            </p:cNvSpPr>
            <p:nvPr/>
          </p:nvSpPr>
          <p:spPr bwMode="auto">
            <a:xfrm>
              <a:off x="4592638" y="305435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9" name="Freeform 189"/>
            <p:cNvSpPr>
              <a:spLocks/>
            </p:cNvSpPr>
            <p:nvPr/>
          </p:nvSpPr>
          <p:spPr bwMode="auto">
            <a:xfrm>
              <a:off x="4592638" y="305435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0" name="Rectangle 190"/>
            <p:cNvSpPr>
              <a:spLocks noChangeArrowheads="1"/>
            </p:cNvSpPr>
            <p:nvPr/>
          </p:nvSpPr>
          <p:spPr bwMode="auto">
            <a:xfrm>
              <a:off x="4718050" y="305435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1" name="Freeform 191"/>
            <p:cNvSpPr>
              <a:spLocks/>
            </p:cNvSpPr>
            <p:nvPr/>
          </p:nvSpPr>
          <p:spPr bwMode="auto">
            <a:xfrm>
              <a:off x="4718050" y="305435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2" name="Rectangle 192"/>
            <p:cNvSpPr>
              <a:spLocks noChangeArrowheads="1"/>
            </p:cNvSpPr>
            <p:nvPr/>
          </p:nvSpPr>
          <p:spPr bwMode="auto">
            <a:xfrm>
              <a:off x="4338638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3" name="Freeform 193"/>
            <p:cNvSpPr>
              <a:spLocks/>
            </p:cNvSpPr>
            <p:nvPr/>
          </p:nvSpPr>
          <p:spPr bwMode="auto">
            <a:xfrm>
              <a:off x="4338638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4" name="Rectangle 194"/>
            <p:cNvSpPr>
              <a:spLocks noChangeArrowheads="1"/>
            </p:cNvSpPr>
            <p:nvPr/>
          </p:nvSpPr>
          <p:spPr bwMode="auto">
            <a:xfrm>
              <a:off x="4465638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5" name="Freeform 195"/>
            <p:cNvSpPr>
              <a:spLocks/>
            </p:cNvSpPr>
            <p:nvPr/>
          </p:nvSpPr>
          <p:spPr bwMode="auto">
            <a:xfrm>
              <a:off x="4465638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6" name="Rectangle 196"/>
            <p:cNvSpPr>
              <a:spLocks noChangeArrowheads="1"/>
            </p:cNvSpPr>
            <p:nvPr/>
          </p:nvSpPr>
          <p:spPr bwMode="auto">
            <a:xfrm>
              <a:off x="4592638" y="3179763"/>
              <a:ext cx="85725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7" name="Freeform 197"/>
            <p:cNvSpPr>
              <a:spLocks/>
            </p:cNvSpPr>
            <p:nvPr/>
          </p:nvSpPr>
          <p:spPr bwMode="auto">
            <a:xfrm>
              <a:off x="4592638" y="3179763"/>
              <a:ext cx="85725" cy="85725"/>
            </a:xfrm>
            <a:custGeom>
              <a:avLst/>
              <a:gdLst>
                <a:gd name="T0" fmla="*/ 0 w 54"/>
                <a:gd name="T1" fmla="*/ 0 h 54"/>
                <a:gd name="T2" fmla="*/ 54 w 54"/>
                <a:gd name="T3" fmla="*/ 0 h 54"/>
                <a:gd name="T4" fmla="*/ 0 w 54"/>
                <a:gd name="T5" fmla="*/ 54 h 54"/>
                <a:gd name="T6" fmla="*/ 0 w 54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lnTo>
                    <a:pt x="54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8" name="Rectangle 198"/>
            <p:cNvSpPr>
              <a:spLocks noChangeArrowheads="1"/>
            </p:cNvSpPr>
            <p:nvPr/>
          </p:nvSpPr>
          <p:spPr bwMode="auto">
            <a:xfrm>
              <a:off x="4718050" y="3179763"/>
              <a:ext cx="87313" cy="857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9" name="Freeform 199"/>
            <p:cNvSpPr>
              <a:spLocks/>
            </p:cNvSpPr>
            <p:nvPr/>
          </p:nvSpPr>
          <p:spPr bwMode="auto">
            <a:xfrm>
              <a:off x="4718050" y="3179763"/>
              <a:ext cx="87313" cy="85725"/>
            </a:xfrm>
            <a:custGeom>
              <a:avLst/>
              <a:gdLst>
                <a:gd name="T0" fmla="*/ 0 w 55"/>
                <a:gd name="T1" fmla="*/ 0 h 54"/>
                <a:gd name="T2" fmla="*/ 55 w 55"/>
                <a:gd name="T3" fmla="*/ 0 h 54"/>
                <a:gd name="T4" fmla="*/ 0 w 55"/>
                <a:gd name="T5" fmla="*/ 54 h 54"/>
                <a:gd name="T6" fmla="*/ 0 w 5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4">
                  <a:moveTo>
                    <a:pt x="0" y="0"/>
                  </a:moveTo>
                  <a:lnTo>
                    <a:pt x="55" y="0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0" name="Rectangle 200"/>
            <p:cNvSpPr>
              <a:spLocks noChangeArrowheads="1"/>
            </p:cNvSpPr>
            <p:nvPr/>
          </p:nvSpPr>
          <p:spPr bwMode="auto">
            <a:xfrm>
              <a:off x="4338638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1" name="Freeform 201"/>
            <p:cNvSpPr>
              <a:spLocks/>
            </p:cNvSpPr>
            <p:nvPr/>
          </p:nvSpPr>
          <p:spPr bwMode="auto">
            <a:xfrm>
              <a:off x="4338638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2" name="Rectangle 202"/>
            <p:cNvSpPr>
              <a:spLocks noChangeArrowheads="1"/>
            </p:cNvSpPr>
            <p:nvPr/>
          </p:nvSpPr>
          <p:spPr bwMode="auto">
            <a:xfrm>
              <a:off x="4465638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3" name="Freeform 203"/>
            <p:cNvSpPr>
              <a:spLocks/>
            </p:cNvSpPr>
            <p:nvPr/>
          </p:nvSpPr>
          <p:spPr bwMode="auto">
            <a:xfrm>
              <a:off x="4465638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4" name="Rectangle 204"/>
            <p:cNvSpPr>
              <a:spLocks noChangeArrowheads="1"/>
            </p:cNvSpPr>
            <p:nvPr/>
          </p:nvSpPr>
          <p:spPr bwMode="auto">
            <a:xfrm>
              <a:off x="4592638" y="330200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5" name="Freeform 206"/>
            <p:cNvSpPr>
              <a:spLocks/>
            </p:cNvSpPr>
            <p:nvPr/>
          </p:nvSpPr>
          <p:spPr bwMode="auto">
            <a:xfrm>
              <a:off x="4592638" y="330200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6" name="Rectangle 207"/>
            <p:cNvSpPr>
              <a:spLocks noChangeArrowheads="1"/>
            </p:cNvSpPr>
            <p:nvPr/>
          </p:nvSpPr>
          <p:spPr bwMode="auto">
            <a:xfrm>
              <a:off x="4718050" y="33020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7" name="Freeform 208"/>
            <p:cNvSpPr>
              <a:spLocks/>
            </p:cNvSpPr>
            <p:nvPr/>
          </p:nvSpPr>
          <p:spPr bwMode="auto">
            <a:xfrm>
              <a:off x="4718050" y="33020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8" name="Rectangle 209"/>
            <p:cNvSpPr>
              <a:spLocks noChangeArrowheads="1"/>
            </p:cNvSpPr>
            <p:nvPr/>
          </p:nvSpPr>
          <p:spPr bwMode="auto">
            <a:xfrm>
              <a:off x="4338638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39" name="Freeform 210"/>
            <p:cNvSpPr>
              <a:spLocks/>
            </p:cNvSpPr>
            <p:nvPr/>
          </p:nvSpPr>
          <p:spPr bwMode="auto">
            <a:xfrm>
              <a:off x="4338638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0" name="Rectangle 211"/>
            <p:cNvSpPr>
              <a:spLocks noChangeArrowheads="1"/>
            </p:cNvSpPr>
            <p:nvPr/>
          </p:nvSpPr>
          <p:spPr bwMode="auto">
            <a:xfrm>
              <a:off x="4465638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1" name="Freeform 212"/>
            <p:cNvSpPr>
              <a:spLocks/>
            </p:cNvSpPr>
            <p:nvPr/>
          </p:nvSpPr>
          <p:spPr bwMode="auto">
            <a:xfrm>
              <a:off x="4465638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2" name="Rectangle 213"/>
            <p:cNvSpPr>
              <a:spLocks noChangeArrowheads="1"/>
            </p:cNvSpPr>
            <p:nvPr/>
          </p:nvSpPr>
          <p:spPr bwMode="auto">
            <a:xfrm>
              <a:off x="4592638" y="3424238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3" name="Freeform 214"/>
            <p:cNvSpPr>
              <a:spLocks/>
            </p:cNvSpPr>
            <p:nvPr/>
          </p:nvSpPr>
          <p:spPr bwMode="auto">
            <a:xfrm>
              <a:off x="4592638" y="3424238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4" name="Rectangle 215"/>
            <p:cNvSpPr>
              <a:spLocks noChangeArrowheads="1"/>
            </p:cNvSpPr>
            <p:nvPr/>
          </p:nvSpPr>
          <p:spPr bwMode="auto">
            <a:xfrm>
              <a:off x="4718050" y="3424238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5" name="Freeform 216"/>
            <p:cNvSpPr>
              <a:spLocks/>
            </p:cNvSpPr>
            <p:nvPr/>
          </p:nvSpPr>
          <p:spPr bwMode="auto">
            <a:xfrm>
              <a:off x="4718050" y="3424238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6" name="Rectangle 217"/>
            <p:cNvSpPr>
              <a:spLocks noChangeArrowheads="1"/>
            </p:cNvSpPr>
            <p:nvPr/>
          </p:nvSpPr>
          <p:spPr bwMode="auto">
            <a:xfrm>
              <a:off x="4338638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7" name="Freeform 218"/>
            <p:cNvSpPr>
              <a:spLocks/>
            </p:cNvSpPr>
            <p:nvPr/>
          </p:nvSpPr>
          <p:spPr bwMode="auto">
            <a:xfrm>
              <a:off x="4338638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8" name="Rectangle 219"/>
            <p:cNvSpPr>
              <a:spLocks noChangeArrowheads="1"/>
            </p:cNvSpPr>
            <p:nvPr/>
          </p:nvSpPr>
          <p:spPr bwMode="auto">
            <a:xfrm>
              <a:off x="4465638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49" name="Freeform 220"/>
            <p:cNvSpPr>
              <a:spLocks/>
            </p:cNvSpPr>
            <p:nvPr/>
          </p:nvSpPr>
          <p:spPr bwMode="auto">
            <a:xfrm>
              <a:off x="4465638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0" name="Rectangle 221"/>
            <p:cNvSpPr>
              <a:spLocks noChangeArrowheads="1"/>
            </p:cNvSpPr>
            <p:nvPr/>
          </p:nvSpPr>
          <p:spPr bwMode="auto">
            <a:xfrm>
              <a:off x="4592638" y="3548063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1" name="Freeform 222"/>
            <p:cNvSpPr>
              <a:spLocks/>
            </p:cNvSpPr>
            <p:nvPr/>
          </p:nvSpPr>
          <p:spPr bwMode="auto">
            <a:xfrm>
              <a:off x="4592638" y="3548063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2" name="Rectangle 223"/>
            <p:cNvSpPr>
              <a:spLocks noChangeArrowheads="1"/>
            </p:cNvSpPr>
            <p:nvPr/>
          </p:nvSpPr>
          <p:spPr bwMode="auto">
            <a:xfrm>
              <a:off x="4718050" y="3548063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3" name="Freeform 224"/>
            <p:cNvSpPr>
              <a:spLocks/>
            </p:cNvSpPr>
            <p:nvPr/>
          </p:nvSpPr>
          <p:spPr bwMode="auto">
            <a:xfrm>
              <a:off x="4718050" y="3548063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4" name="Rectangle 225"/>
            <p:cNvSpPr>
              <a:spLocks noChangeArrowheads="1"/>
            </p:cNvSpPr>
            <p:nvPr/>
          </p:nvSpPr>
          <p:spPr bwMode="auto">
            <a:xfrm>
              <a:off x="4338638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5" name="Freeform 226"/>
            <p:cNvSpPr>
              <a:spLocks/>
            </p:cNvSpPr>
            <p:nvPr/>
          </p:nvSpPr>
          <p:spPr bwMode="auto">
            <a:xfrm>
              <a:off x="4338638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6" name="Rectangle 227"/>
            <p:cNvSpPr>
              <a:spLocks noChangeArrowheads="1"/>
            </p:cNvSpPr>
            <p:nvPr/>
          </p:nvSpPr>
          <p:spPr bwMode="auto">
            <a:xfrm>
              <a:off x="4465638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7" name="Freeform 228"/>
            <p:cNvSpPr>
              <a:spLocks/>
            </p:cNvSpPr>
            <p:nvPr/>
          </p:nvSpPr>
          <p:spPr bwMode="auto">
            <a:xfrm>
              <a:off x="4465638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8" name="Rectangle 229"/>
            <p:cNvSpPr>
              <a:spLocks noChangeArrowheads="1"/>
            </p:cNvSpPr>
            <p:nvPr/>
          </p:nvSpPr>
          <p:spPr bwMode="auto">
            <a:xfrm>
              <a:off x="4592638" y="3670300"/>
              <a:ext cx="85725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59" name="Freeform 230"/>
            <p:cNvSpPr>
              <a:spLocks/>
            </p:cNvSpPr>
            <p:nvPr/>
          </p:nvSpPr>
          <p:spPr bwMode="auto">
            <a:xfrm>
              <a:off x="4592638" y="3670300"/>
              <a:ext cx="85725" cy="87313"/>
            </a:xfrm>
            <a:custGeom>
              <a:avLst/>
              <a:gdLst>
                <a:gd name="T0" fmla="*/ 0 w 54"/>
                <a:gd name="T1" fmla="*/ 0 h 55"/>
                <a:gd name="T2" fmla="*/ 54 w 54"/>
                <a:gd name="T3" fmla="*/ 0 h 55"/>
                <a:gd name="T4" fmla="*/ 0 w 54"/>
                <a:gd name="T5" fmla="*/ 55 h 55"/>
                <a:gd name="T6" fmla="*/ 0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0"/>
                  </a:moveTo>
                  <a:lnTo>
                    <a:pt x="54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60" name="Rectangle 231"/>
            <p:cNvSpPr>
              <a:spLocks noChangeArrowheads="1"/>
            </p:cNvSpPr>
            <p:nvPr/>
          </p:nvSpPr>
          <p:spPr bwMode="auto">
            <a:xfrm>
              <a:off x="4718050" y="3670300"/>
              <a:ext cx="87313" cy="8731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61" name="Freeform 232"/>
            <p:cNvSpPr>
              <a:spLocks/>
            </p:cNvSpPr>
            <p:nvPr/>
          </p:nvSpPr>
          <p:spPr bwMode="auto">
            <a:xfrm>
              <a:off x="4718050" y="3670300"/>
              <a:ext cx="87313" cy="87313"/>
            </a:xfrm>
            <a:custGeom>
              <a:avLst/>
              <a:gdLst>
                <a:gd name="T0" fmla="*/ 0 w 55"/>
                <a:gd name="T1" fmla="*/ 0 h 55"/>
                <a:gd name="T2" fmla="*/ 55 w 55"/>
                <a:gd name="T3" fmla="*/ 0 h 55"/>
                <a:gd name="T4" fmla="*/ 0 w 55"/>
                <a:gd name="T5" fmla="*/ 55 h 55"/>
                <a:gd name="T6" fmla="*/ 0 w 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5">
                  <a:moveTo>
                    <a:pt x="0" y="0"/>
                  </a:moveTo>
                  <a:lnTo>
                    <a:pt x="55" y="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88" name="Rectangle 259"/>
            <p:cNvSpPr>
              <a:spLocks noChangeArrowheads="1"/>
            </p:cNvSpPr>
            <p:nvPr/>
          </p:nvSpPr>
          <p:spPr bwMode="auto">
            <a:xfrm>
              <a:off x="3262313" y="4033838"/>
              <a:ext cx="4763" cy="46038"/>
            </a:xfrm>
            <a:prstGeom prst="rect">
              <a:avLst/>
            </a:prstGeom>
            <a:solidFill>
              <a:srgbClr val="92FFF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89" name="Rectangle 260"/>
            <p:cNvSpPr>
              <a:spLocks noChangeArrowheads="1"/>
            </p:cNvSpPr>
            <p:nvPr/>
          </p:nvSpPr>
          <p:spPr bwMode="auto">
            <a:xfrm>
              <a:off x="3267075" y="4033838"/>
              <a:ext cx="690563" cy="460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0" name="Rectangle 261"/>
            <p:cNvSpPr>
              <a:spLocks noChangeArrowheads="1"/>
            </p:cNvSpPr>
            <p:nvPr/>
          </p:nvSpPr>
          <p:spPr bwMode="auto">
            <a:xfrm>
              <a:off x="5878513" y="4033838"/>
              <a:ext cx="6350" cy="46038"/>
            </a:xfrm>
            <a:prstGeom prst="rect">
              <a:avLst/>
            </a:prstGeom>
            <a:solidFill>
              <a:srgbClr val="92FFF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1" name="Rectangle 262"/>
            <p:cNvSpPr>
              <a:spLocks noChangeArrowheads="1"/>
            </p:cNvSpPr>
            <p:nvPr/>
          </p:nvSpPr>
          <p:spPr bwMode="auto">
            <a:xfrm>
              <a:off x="5186363" y="4033838"/>
              <a:ext cx="692150" cy="460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  <p:sp>
          <p:nvSpPr>
            <p:cNvPr id="92" name="Freeform 263"/>
            <p:cNvSpPr>
              <a:spLocks/>
            </p:cNvSpPr>
            <p:nvPr/>
          </p:nvSpPr>
          <p:spPr bwMode="auto">
            <a:xfrm>
              <a:off x="4913313" y="1936750"/>
              <a:ext cx="458788" cy="260350"/>
            </a:xfrm>
            <a:custGeom>
              <a:avLst/>
              <a:gdLst>
                <a:gd name="T0" fmla="*/ 186 w 289"/>
                <a:gd name="T1" fmla="*/ 0 h 164"/>
                <a:gd name="T2" fmla="*/ 205 w 289"/>
                <a:gd name="T3" fmla="*/ 3 h 164"/>
                <a:gd name="T4" fmla="*/ 224 w 289"/>
                <a:gd name="T5" fmla="*/ 12 h 164"/>
                <a:gd name="T6" fmla="*/ 238 w 289"/>
                <a:gd name="T7" fmla="*/ 26 h 164"/>
                <a:gd name="T8" fmla="*/ 247 w 289"/>
                <a:gd name="T9" fmla="*/ 43 h 164"/>
                <a:gd name="T10" fmla="*/ 250 w 289"/>
                <a:gd name="T11" fmla="*/ 64 h 164"/>
                <a:gd name="T12" fmla="*/ 265 w 289"/>
                <a:gd name="T13" fmla="*/ 71 h 164"/>
                <a:gd name="T14" fmla="*/ 277 w 289"/>
                <a:gd name="T15" fmla="*/ 81 h 164"/>
                <a:gd name="T16" fmla="*/ 286 w 289"/>
                <a:gd name="T17" fmla="*/ 96 h 164"/>
                <a:gd name="T18" fmla="*/ 289 w 289"/>
                <a:gd name="T19" fmla="*/ 113 h 164"/>
                <a:gd name="T20" fmla="*/ 285 w 289"/>
                <a:gd name="T21" fmla="*/ 132 h 164"/>
                <a:gd name="T22" fmla="*/ 275 w 289"/>
                <a:gd name="T23" fmla="*/ 149 h 164"/>
                <a:gd name="T24" fmla="*/ 258 w 289"/>
                <a:gd name="T25" fmla="*/ 160 h 164"/>
                <a:gd name="T26" fmla="*/ 238 w 289"/>
                <a:gd name="T27" fmla="*/ 164 h 164"/>
                <a:gd name="T28" fmla="*/ 51 w 289"/>
                <a:gd name="T29" fmla="*/ 164 h 164"/>
                <a:gd name="T30" fmla="*/ 31 w 289"/>
                <a:gd name="T31" fmla="*/ 160 h 164"/>
                <a:gd name="T32" fmla="*/ 14 w 289"/>
                <a:gd name="T33" fmla="*/ 149 h 164"/>
                <a:gd name="T34" fmla="*/ 4 w 289"/>
                <a:gd name="T35" fmla="*/ 132 h 164"/>
                <a:gd name="T36" fmla="*/ 0 w 289"/>
                <a:gd name="T37" fmla="*/ 113 h 164"/>
                <a:gd name="T38" fmla="*/ 4 w 289"/>
                <a:gd name="T39" fmla="*/ 93 h 164"/>
                <a:gd name="T40" fmla="*/ 14 w 289"/>
                <a:gd name="T41" fmla="*/ 77 h 164"/>
                <a:gd name="T42" fmla="*/ 31 w 289"/>
                <a:gd name="T43" fmla="*/ 67 h 164"/>
                <a:gd name="T44" fmla="*/ 51 w 289"/>
                <a:gd name="T45" fmla="*/ 63 h 164"/>
                <a:gd name="T46" fmla="*/ 57 w 289"/>
                <a:gd name="T47" fmla="*/ 63 h 164"/>
                <a:gd name="T48" fmla="*/ 65 w 289"/>
                <a:gd name="T49" fmla="*/ 66 h 164"/>
                <a:gd name="T50" fmla="*/ 72 w 289"/>
                <a:gd name="T51" fmla="*/ 51 h 164"/>
                <a:gd name="T52" fmla="*/ 82 w 289"/>
                <a:gd name="T53" fmla="*/ 41 h 164"/>
                <a:gd name="T54" fmla="*/ 95 w 289"/>
                <a:gd name="T55" fmla="*/ 33 h 164"/>
                <a:gd name="T56" fmla="*/ 111 w 289"/>
                <a:gd name="T57" fmla="*/ 30 h 164"/>
                <a:gd name="T58" fmla="*/ 119 w 289"/>
                <a:gd name="T59" fmla="*/ 31 h 164"/>
                <a:gd name="T60" fmla="*/ 128 w 289"/>
                <a:gd name="T61" fmla="*/ 34 h 164"/>
                <a:gd name="T62" fmla="*/ 137 w 289"/>
                <a:gd name="T63" fmla="*/ 20 h 164"/>
                <a:gd name="T64" fmla="*/ 152 w 289"/>
                <a:gd name="T65" fmla="*/ 9 h 164"/>
                <a:gd name="T66" fmla="*/ 167 w 289"/>
                <a:gd name="T67" fmla="*/ 1 h 164"/>
                <a:gd name="T68" fmla="*/ 186 w 289"/>
                <a:gd name="T6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9" h="164">
                  <a:moveTo>
                    <a:pt x="186" y="0"/>
                  </a:moveTo>
                  <a:lnTo>
                    <a:pt x="205" y="3"/>
                  </a:lnTo>
                  <a:lnTo>
                    <a:pt x="224" y="12"/>
                  </a:lnTo>
                  <a:lnTo>
                    <a:pt x="238" y="26"/>
                  </a:lnTo>
                  <a:lnTo>
                    <a:pt x="247" y="43"/>
                  </a:lnTo>
                  <a:lnTo>
                    <a:pt x="250" y="64"/>
                  </a:lnTo>
                  <a:lnTo>
                    <a:pt x="265" y="71"/>
                  </a:lnTo>
                  <a:lnTo>
                    <a:pt x="277" y="81"/>
                  </a:lnTo>
                  <a:lnTo>
                    <a:pt x="286" y="96"/>
                  </a:lnTo>
                  <a:lnTo>
                    <a:pt x="289" y="113"/>
                  </a:lnTo>
                  <a:lnTo>
                    <a:pt x="285" y="132"/>
                  </a:lnTo>
                  <a:lnTo>
                    <a:pt x="275" y="149"/>
                  </a:lnTo>
                  <a:lnTo>
                    <a:pt x="258" y="160"/>
                  </a:lnTo>
                  <a:lnTo>
                    <a:pt x="238" y="164"/>
                  </a:lnTo>
                  <a:lnTo>
                    <a:pt x="51" y="164"/>
                  </a:lnTo>
                  <a:lnTo>
                    <a:pt x="31" y="160"/>
                  </a:lnTo>
                  <a:lnTo>
                    <a:pt x="14" y="149"/>
                  </a:lnTo>
                  <a:lnTo>
                    <a:pt x="4" y="132"/>
                  </a:lnTo>
                  <a:lnTo>
                    <a:pt x="0" y="113"/>
                  </a:lnTo>
                  <a:lnTo>
                    <a:pt x="4" y="93"/>
                  </a:lnTo>
                  <a:lnTo>
                    <a:pt x="14" y="77"/>
                  </a:lnTo>
                  <a:lnTo>
                    <a:pt x="31" y="67"/>
                  </a:lnTo>
                  <a:lnTo>
                    <a:pt x="51" y="63"/>
                  </a:lnTo>
                  <a:lnTo>
                    <a:pt x="57" y="63"/>
                  </a:lnTo>
                  <a:lnTo>
                    <a:pt x="65" y="66"/>
                  </a:lnTo>
                  <a:lnTo>
                    <a:pt x="72" y="51"/>
                  </a:lnTo>
                  <a:lnTo>
                    <a:pt x="82" y="41"/>
                  </a:lnTo>
                  <a:lnTo>
                    <a:pt x="95" y="33"/>
                  </a:lnTo>
                  <a:lnTo>
                    <a:pt x="111" y="30"/>
                  </a:lnTo>
                  <a:lnTo>
                    <a:pt x="119" y="31"/>
                  </a:lnTo>
                  <a:lnTo>
                    <a:pt x="128" y="34"/>
                  </a:lnTo>
                  <a:lnTo>
                    <a:pt x="137" y="20"/>
                  </a:lnTo>
                  <a:lnTo>
                    <a:pt x="152" y="9"/>
                  </a:lnTo>
                  <a:lnTo>
                    <a:pt x="167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B4E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13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80962" y="3460025"/>
            <a:ext cx="2936446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13" dirty="0">
                <a:solidFill>
                  <a:srgbClr val="029DC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 </a:t>
            </a:r>
            <a:r>
              <a:rPr lang="ko-KR" altLang="en-US" sz="3600" spc="-113" dirty="0">
                <a:solidFill>
                  <a:srgbClr val="029DC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감사합니다 </a:t>
            </a:r>
            <a:r>
              <a:rPr lang="en-US" altLang="ko-KR" sz="3600" spc="-113" dirty="0">
                <a:solidFill>
                  <a:srgbClr val="029DC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endParaRPr lang="ko-KR" altLang="en-US" sz="3600" spc="-113" dirty="0">
              <a:solidFill>
                <a:srgbClr val="029DC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9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50912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786129" y="115507"/>
            <a:ext cx="684269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6929299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898040-FD34-4571-9C67-12850EA0BFE5}"/>
              </a:ext>
            </a:extLst>
          </p:cNvPr>
          <p:cNvSpPr/>
          <p:nvPr/>
        </p:nvSpPr>
        <p:spPr>
          <a:xfrm>
            <a:off x="4884943" y="1292758"/>
            <a:ext cx="4165969" cy="146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고령자의 사회적 관심사로</a:t>
            </a:r>
            <a:r>
              <a:rPr lang="en-US" altLang="ko-KR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노후소득지원</a:t>
            </a:r>
            <a:r>
              <a:rPr lang="en-US" altLang="ko-KR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150" kern="0" spc="-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en-US" altLang="ko-KR" sz="1150" kern="0" spc="-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40.6%</a:t>
            </a:r>
            <a:r>
              <a:rPr lang="ko-KR" altLang="en-US" sz="1150" kern="0" spc="-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가장 많고</a:t>
            </a:r>
            <a:r>
              <a:rPr lang="en-US" altLang="ko-KR" sz="1150" kern="0" spc="-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50" kern="0" spc="-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다음으로</a:t>
            </a:r>
            <a:r>
              <a:rPr lang="en-US" altLang="ko-KR" sz="1150" kern="0" spc="-40" dirty="0"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150" kern="0" spc="-40" dirty="0"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의료 및 요양보호 서비스</a:t>
            </a:r>
            <a:r>
              <a:rPr lang="en-US" altLang="ko-KR" sz="1150" kern="0" spc="-40" dirty="0"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(38.6%)]</a:t>
            </a:r>
          </a:p>
          <a:p>
            <a:pPr marL="171450" indent="-1714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50" kern="0" spc="-4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전 대비</a:t>
            </a:r>
            <a:r>
              <a:rPr lang="en-US" altLang="ko-KR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의료 및 요양보호 서비스는</a:t>
            </a:r>
            <a:r>
              <a:rPr lang="en-US" altLang="ko-KR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4.4% </a:t>
            </a:r>
            <a:r>
              <a:rPr lang="ko-KR" altLang="en-US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크게 증가</a:t>
            </a:r>
            <a:endParaRPr lang="ko-KR" altLang="en-US" sz="1150" kern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고령일수록</a:t>
            </a:r>
            <a:r>
              <a:rPr lang="en-US" altLang="ko-KR" sz="1150" spc="-150" dirty="0">
                <a:solidFill>
                  <a:srgbClr val="189FC0"/>
                </a:solidFill>
                <a:latin typeface="+mj-ea"/>
              </a:rPr>
              <a:t>“</a:t>
            </a:r>
            <a:r>
              <a:rPr lang="ko-KR" altLang="en-US" sz="1150" kern="0" spc="-30" dirty="0"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의료 및 요양보호 서비스</a:t>
            </a:r>
            <a:r>
              <a:rPr lang="en-US" altLang="ko-KR" sz="1150" kern="0" spc="-30" dirty="0">
                <a:solidFill>
                  <a:srgbClr val="189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1150" kern="0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증가하는 경향</a:t>
            </a:r>
            <a:endParaRPr lang="ko-KR" altLang="en-US" sz="1150" kern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49" name="_x231912176" descr="EMB00003b084707">
            <a:extLst>
              <a:ext uri="{FF2B5EF4-FFF2-40B4-BE49-F238E27FC236}">
                <a16:creationId xmlns:a16="http://schemas.microsoft.com/office/drawing/2014/main" id="{31071079-9FD1-4AD3-B965-E1F80135E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8815"/>
          <a:stretch/>
        </p:blipFill>
        <p:spPr bwMode="auto">
          <a:xfrm>
            <a:off x="277523" y="947604"/>
            <a:ext cx="4420539" cy="161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D597AE-04F1-44A6-B28F-0A4B4288D020}"/>
              </a:ext>
            </a:extLst>
          </p:cNvPr>
          <p:cNvSpPr/>
          <p:nvPr/>
        </p:nvSpPr>
        <p:spPr>
          <a:xfrm>
            <a:off x="302076" y="566581"/>
            <a:ext cx="1844448" cy="309331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노인인구의 사회적 관심사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0EE4BD-7811-4F6B-8BED-6C21F5835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55326"/>
              </p:ext>
            </p:extLst>
          </p:nvPr>
        </p:nvGraphicFramePr>
        <p:xfrm>
          <a:off x="277523" y="2627423"/>
          <a:ext cx="4420539" cy="2078008"/>
        </p:xfrm>
        <a:graphic>
          <a:graphicData uri="http://schemas.openxmlformats.org/drawingml/2006/table">
            <a:tbl>
              <a:tblPr/>
              <a:tblGrid>
                <a:gridCol w="245155">
                  <a:extLst>
                    <a:ext uri="{9D8B030D-6E8A-4147-A177-3AD203B41FA5}">
                      <a16:colId xmlns:a16="http://schemas.microsoft.com/office/drawing/2014/main" val="2423907064"/>
                    </a:ext>
                  </a:extLst>
                </a:gridCol>
                <a:gridCol w="410936">
                  <a:extLst>
                    <a:ext uri="{9D8B030D-6E8A-4147-A177-3AD203B41FA5}">
                      <a16:colId xmlns:a16="http://schemas.microsoft.com/office/drawing/2014/main" val="3761844758"/>
                    </a:ext>
                  </a:extLst>
                </a:gridCol>
                <a:gridCol w="391170">
                  <a:extLst>
                    <a:ext uri="{9D8B030D-6E8A-4147-A177-3AD203B41FA5}">
                      <a16:colId xmlns:a16="http://schemas.microsoft.com/office/drawing/2014/main" val="713072551"/>
                    </a:ext>
                  </a:extLst>
                </a:gridCol>
                <a:gridCol w="460088">
                  <a:extLst>
                    <a:ext uri="{9D8B030D-6E8A-4147-A177-3AD203B41FA5}">
                      <a16:colId xmlns:a16="http://schemas.microsoft.com/office/drawing/2014/main" val="1920909195"/>
                    </a:ext>
                  </a:extLst>
                </a:gridCol>
                <a:gridCol w="511001">
                  <a:extLst>
                    <a:ext uri="{9D8B030D-6E8A-4147-A177-3AD203B41FA5}">
                      <a16:colId xmlns:a16="http://schemas.microsoft.com/office/drawing/2014/main" val="4204438578"/>
                    </a:ext>
                  </a:extLst>
                </a:gridCol>
                <a:gridCol w="472867">
                  <a:extLst>
                    <a:ext uri="{9D8B030D-6E8A-4147-A177-3AD203B41FA5}">
                      <a16:colId xmlns:a16="http://schemas.microsoft.com/office/drawing/2014/main" val="712961235"/>
                    </a:ext>
                  </a:extLst>
                </a:gridCol>
                <a:gridCol w="480497">
                  <a:extLst>
                    <a:ext uri="{9D8B030D-6E8A-4147-A177-3AD203B41FA5}">
                      <a16:colId xmlns:a16="http://schemas.microsoft.com/office/drawing/2014/main" val="2832954611"/>
                    </a:ext>
                  </a:extLst>
                </a:gridCol>
                <a:gridCol w="442360">
                  <a:extLst>
                    <a:ext uri="{9D8B030D-6E8A-4147-A177-3AD203B41FA5}">
                      <a16:colId xmlns:a16="http://schemas.microsoft.com/office/drawing/2014/main" val="2285536651"/>
                    </a:ext>
                  </a:extLst>
                </a:gridCol>
                <a:gridCol w="520818">
                  <a:extLst>
                    <a:ext uri="{9D8B030D-6E8A-4147-A177-3AD203B41FA5}">
                      <a16:colId xmlns:a16="http://schemas.microsoft.com/office/drawing/2014/main" val="3665685091"/>
                    </a:ext>
                  </a:extLst>
                </a:gridCol>
                <a:gridCol w="485647">
                  <a:extLst>
                    <a:ext uri="{9D8B030D-6E8A-4147-A177-3AD203B41FA5}">
                      <a16:colId xmlns:a16="http://schemas.microsoft.com/office/drawing/2014/main" val="4132420509"/>
                    </a:ext>
                  </a:extLst>
                </a:gridCol>
              </a:tblGrid>
              <a:tr h="119725">
                <a:tc rowSpan="2"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계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59667"/>
                  </a:ext>
                </a:extLst>
              </a:tr>
              <a:tr h="38910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노후소득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지원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 err="1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의료및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 요양보호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서비스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노후</a:t>
                      </a:r>
                      <a:endParaRPr lang="en-US" altLang="ko-KR" sz="500" b="1" kern="0" spc="0" dirty="0">
                        <a:solidFill>
                          <a:srgbClr val="000000"/>
                        </a:solidFill>
                        <a:effectLst/>
                        <a:ea typeface="한양중고딕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취업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지원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문화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·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여가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복지서비스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 err="1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세대이해증진위한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 교육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홍보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교통 및 주거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환경조성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기타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872869"/>
                  </a:ext>
                </a:extLst>
              </a:tr>
              <a:tr h="206905">
                <a:tc gridSpan="2"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2015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39.8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34.2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15.5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6.6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2.0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1.7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0.2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935100"/>
                  </a:ext>
                </a:extLst>
              </a:tr>
              <a:tr h="206905">
                <a:tc gridSpan="2"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2017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40.6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38.6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13.2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5.3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1.1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1.1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0.1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33558"/>
                  </a:ext>
                </a:extLst>
              </a:tr>
              <a:tr h="20690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남 자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39.1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35.0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17.3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6.0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1.4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1.1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0.1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687858"/>
                  </a:ext>
                </a:extLst>
              </a:tr>
              <a:tr h="206905"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여 자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41.7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41.3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10.2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4.8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0.9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1.0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0.0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724205"/>
                  </a:ext>
                </a:extLst>
              </a:tr>
              <a:tr h="239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65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∼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69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37.9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33.1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19.1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7.6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1.2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0.1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06948"/>
                  </a:ext>
                </a:extLst>
              </a:tr>
              <a:tr h="239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70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∼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79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42.5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38.8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11.9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4.4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1.3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1.1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019843"/>
                  </a:ext>
                </a:extLst>
              </a:tr>
              <a:tr h="244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80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한양중고딕"/>
                        </a:rPr>
                        <a:t>세 이상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100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40.8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48.2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5.8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3.4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0.9</a:t>
                      </a:r>
                      <a:endParaRPr lang="en-US" sz="5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0.7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8382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</a:rPr>
                        <a:t>0.2</a:t>
                      </a:r>
                      <a:endParaRPr 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5065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3DECA-064A-4B3A-994A-C4763B2D4707}"/>
              </a:ext>
            </a:extLst>
          </p:cNvPr>
          <p:cNvGrpSpPr/>
          <p:nvPr/>
        </p:nvGrpSpPr>
        <p:grpSpPr>
          <a:xfrm>
            <a:off x="3568231" y="4713565"/>
            <a:ext cx="1302276" cy="215444"/>
            <a:chOff x="7607149" y="3246963"/>
            <a:chExt cx="1302276" cy="2154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ECAD62-AD2B-4E20-B9EC-19E97FD6B64C}"/>
                </a:ext>
              </a:extLst>
            </p:cNvPr>
            <p:cNvSpPr/>
            <p:nvPr/>
          </p:nvSpPr>
          <p:spPr>
            <a:xfrm>
              <a:off x="7607149" y="3246963"/>
              <a:ext cx="6270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 defTabSz="9144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8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 </a:t>
              </a:r>
              <a:r>
                <a:rPr lang="en-US" altLang="ko-KR" sz="8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%)</a:t>
              </a:r>
              <a:endParaRPr lang="en-US" altLang="ko-KR" sz="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C1DD0B-05FB-4FD7-A665-7C3158A955E8}"/>
                </a:ext>
              </a:extLst>
            </p:cNvPr>
            <p:cNvSpPr txBox="1"/>
            <p:nvPr/>
          </p:nvSpPr>
          <p:spPr>
            <a:xfrm>
              <a:off x="7970525" y="3246963"/>
              <a:ext cx="938900" cy="21544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통계청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사회조사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4" name="그림 23" descr="&lt;strong&gt;파란색 화살표&lt;/strong&gt; 정도 원소, 좌우 원소, 좌우 소재, 버튼 원소 PNG 및 ...">
            <a:extLst>
              <a:ext uri="{FF2B5EF4-FFF2-40B4-BE49-F238E27FC236}">
                <a16:creationId xmlns:a16="http://schemas.microsoft.com/office/drawing/2014/main" id="{6D54E8EF-3625-4DED-A84E-AB4D4A41EC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90750" l="50769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8518"/>
          <a:stretch/>
        </p:blipFill>
        <p:spPr>
          <a:xfrm rot="5400000">
            <a:off x="6557898" y="2881824"/>
            <a:ext cx="517109" cy="7555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6600F5-8A07-4918-AEA7-03DC75E6B037}"/>
              </a:ext>
            </a:extLst>
          </p:cNvPr>
          <p:cNvSpPr/>
          <p:nvPr/>
        </p:nvSpPr>
        <p:spPr>
          <a:xfrm>
            <a:off x="5176255" y="3762569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atin typeface="210 모던굴림 B" panose="02020603020101020101" pitchFamily="18" charset="-127"/>
                <a:ea typeface="210 모던굴림 B" panose="02020603020101020101" pitchFamily="18" charset="-127"/>
              </a:rPr>
              <a:t>“</a:t>
            </a:r>
            <a:r>
              <a:rPr lang="ko-KR" altLang="en-US" sz="1400" kern="0" spc="-30" dirty="0">
                <a:latin typeface="210 모던굴림 B" panose="02020603020101020101" pitchFamily="18" charset="-127"/>
                <a:ea typeface="210 모던굴림 B" panose="02020603020101020101" pitchFamily="18" charset="-127"/>
              </a:rPr>
              <a:t>의료 및 요양보호 서비스</a:t>
            </a:r>
            <a:r>
              <a:rPr lang="en-US" altLang="ko-KR" sz="1400" kern="0" spc="-30" dirty="0">
                <a:latin typeface="210 모던굴림 B" panose="02020603020101020101" pitchFamily="18" charset="-127"/>
                <a:ea typeface="210 모던굴림 B" panose="02020603020101020101" pitchFamily="18" charset="-127"/>
              </a:rPr>
              <a:t>”</a:t>
            </a:r>
            <a:r>
              <a:rPr lang="ko-KR" altLang="en-US" sz="1400" kern="0" spc="-30" dirty="0">
                <a:latin typeface="210 모던굴림 B" panose="02020603020101020101" pitchFamily="18" charset="-127"/>
                <a:ea typeface="210 모던굴림 B" panose="02020603020101020101" pitchFamily="18" charset="-127"/>
              </a:rPr>
              <a:t>에 대한 관심사 커짐</a:t>
            </a:r>
            <a:endParaRPr lang="ko-KR" altLang="en-US" dirty="0">
              <a:latin typeface="210 모던굴림 B" panose="02020603020101020101" pitchFamily="18" charset="-127"/>
              <a:ea typeface="210 모던굴림 B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0B5D5D-4997-4946-8808-060E9A6E87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49" b="49757" l="21455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2530" t="38196" r="3516" b="53025"/>
          <a:stretch/>
        </p:blipFill>
        <p:spPr>
          <a:xfrm>
            <a:off x="5150668" y="4007216"/>
            <a:ext cx="3993332" cy="1301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- 4 -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6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49195" y="108267"/>
            <a:ext cx="659365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6929299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282AA1-0BC5-4E28-9559-90C8EE404DD7}"/>
              </a:ext>
            </a:extLst>
          </p:cNvPr>
          <p:cNvGrpSpPr/>
          <p:nvPr/>
        </p:nvGrpSpPr>
        <p:grpSpPr>
          <a:xfrm>
            <a:off x="608990" y="1198522"/>
            <a:ext cx="3341770" cy="2667507"/>
            <a:chOff x="737990" y="1296280"/>
            <a:chExt cx="3341770" cy="254375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E5290D-19BA-444E-944C-0D7792718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-2186" t="22631" r="1" b="10334"/>
            <a:stretch/>
          </p:blipFill>
          <p:spPr>
            <a:xfrm>
              <a:off x="737990" y="1296280"/>
              <a:ext cx="3240741" cy="23206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DA99C4-98F1-4C91-908B-8A20AA65576C}"/>
                </a:ext>
              </a:extLst>
            </p:cNvPr>
            <p:cNvSpPr txBox="1"/>
            <p:nvPr/>
          </p:nvSpPr>
          <p:spPr>
            <a:xfrm>
              <a:off x="3009963" y="3624595"/>
              <a:ext cx="1069797" cy="21544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통계청</a:t>
              </a:r>
              <a:r>
                <a:rPr lang="en-US" altLang="ko-KR" sz="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:</a:t>
              </a:r>
              <a:r>
                <a:rPr lang="ko-KR" altLang="en-US" sz="8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인구주택총조사</a:t>
              </a:r>
              <a:r>
                <a:rPr lang="en-US" altLang="ko-KR" sz="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1055FD-9F78-420F-AB7A-6B79B6DFBB1B}"/>
              </a:ext>
            </a:extLst>
          </p:cNvPr>
          <p:cNvSpPr/>
          <p:nvPr/>
        </p:nvSpPr>
        <p:spPr>
          <a:xfrm>
            <a:off x="650310" y="750707"/>
            <a:ext cx="2518637" cy="308327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연도별 </a:t>
            </a:r>
            <a:r>
              <a:rPr lang="en-US" altLang="ko-KR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고령자 인구수</a:t>
            </a:r>
            <a:r>
              <a:rPr lang="en-US" altLang="ko-KR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서울특별시</a:t>
            </a:r>
            <a:r>
              <a:rPr lang="en-US" altLang="ko-KR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68062-55E2-4483-A8CE-C1E15C541B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4778" r="3067"/>
          <a:stretch/>
        </p:blipFill>
        <p:spPr>
          <a:xfrm>
            <a:off x="4614050" y="1106703"/>
            <a:ext cx="3894510" cy="25437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1EA38D-8E56-403E-8F29-946051B5C762}"/>
              </a:ext>
            </a:extLst>
          </p:cNvPr>
          <p:cNvSpPr/>
          <p:nvPr/>
        </p:nvSpPr>
        <p:spPr>
          <a:xfrm>
            <a:off x="4623453" y="727571"/>
            <a:ext cx="2518637" cy="308327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 및  시</a:t>
            </a:r>
            <a:r>
              <a:rPr lang="en-US" altLang="ko-KR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 </a:t>
            </a:r>
            <a:r>
              <a:rPr lang="ko-KR" altLang="en-US" sz="12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도별  노인 요양시설 충족률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2ABFD-F1FA-4A3B-81B1-4B6F290AC447}"/>
              </a:ext>
            </a:extLst>
          </p:cNvPr>
          <p:cNvSpPr txBox="1"/>
          <p:nvPr/>
        </p:nvSpPr>
        <p:spPr>
          <a:xfrm>
            <a:off x="473869" y="4186920"/>
            <a:ext cx="3697996" cy="623248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• 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노인인구 증가율이 노인복지 시설 증가율에 비해  낮은  점</a:t>
            </a: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전국 중 서울의 복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지시설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충족률이 가장 낮음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1FE13E-B7D1-4F41-B27A-55CA91E8E548}"/>
              </a:ext>
            </a:extLst>
          </p:cNvPr>
          <p:cNvSpPr/>
          <p:nvPr/>
        </p:nvSpPr>
        <p:spPr>
          <a:xfrm>
            <a:off x="4614050" y="3719417"/>
            <a:ext cx="3951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한국보건사회연구원</a:t>
            </a:r>
            <a:r>
              <a:rPr lang="en-US" altLang="ko-KR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  <a:r>
              <a:rPr lang="ko-KR" altLang="en-US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노인요양시설 충족률이  서울이 </a:t>
            </a:r>
            <a:r>
              <a:rPr lang="en-US" altLang="ko-KR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68.1%</a:t>
            </a:r>
            <a:r>
              <a:rPr lang="ko-KR" altLang="en-US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가장  낮음</a:t>
            </a:r>
            <a:r>
              <a:rPr lang="en-US" altLang="ko-KR" sz="1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12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57E10B-4B1D-456E-874C-F4F4526F9584}"/>
              </a:ext>
            </a:extLst>
          </p:cNvPr>
          <p:cNvSpPr/>
          <p:nvPr/>
        </p:nvSpPr>
        <p:spPr>
          <a:xfrm>
            <a:off x="5115835" y="4376655"/>
            <a:ext cx="337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210 모던굴림 B" panose="02020603020101020101" pitchFamily="18" charset="-127"/>
                <a:ea typeface="210 모던굴림 B" panose="02020603020101020101" pitchFamily="18" charset="-127"/>
              </a:rPr>
              <a:t>서울시 노인복지시설 분석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210 모던굴림 B" panose="02020603020101020101" pitchFamily="18" charset="-127"/>
                <a:ea typeface="210 모던굴림 B" panose="02020603020101020101" pitchFamily="18" charset="-127"/>
              </a:rPr>
              <a:t>&amp;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210 모던굴림 B" panose="02020603020101020101" pitchFamily="18" charset="-127"/>
                <a:ea typeface="210 모던굴림 B" panose="02020603020101020101" pitchFamily="18" charset="-127"/>
              </a:rPr>
              <a:t>입지선정 주제로 선정</a:t>
            </a:r>
            <a:endParaRPr lang="ko-KR" altLang="en-US" dirty="0">
              <a:latin typeface="210 모던굴림 B" panose="02020603020101020101" pitchFamily="18" charset="-127"/>
              <a:ea typeface="210 모던굴림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19A2EE-D204-4F0A-926F-285B0D25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49" b="49757" l="21455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2530" t="38196" r="3516" b="53025"/>
          <a:stretch/>
        </p:blipFill>
        <p:spPr>
          <a:xfrm>
            <a:off x="5028318" y="4619369"/>
            <a:ext cx="3993332" cy="130126"/>
          </a:xfrm>
          <a:prstGeom prst="rect">
            <a:avLst/>
          </a:prstGeom>
        </p:spPr>
      </p:pic>
      <p:pic>
        <p:nvPicPr>
          <p:cNvPr id="21" name="그림 20" descr="&lt;strong&gt;파란색 화살표&lt;/strong&gt; 정도 원소, 좌우 원소, 좌우 소재, 버튼 원소 PNG 및 ...">
            <a:extLst>
              <a:ext uri="{FF2B5EF4-FFF2-40B4-BE49-F238E27FC236}">
                <a16:creationId xmlns:a16="http://schemas.microsoft.com/office/drawing/2014/main" id="{13BDDE7F-C200-404A-BA5E-4C3A133829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500" b="90750" l="50769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7" t="8518"/>
          <a:stretch/>
        </p:blipFill>
        <p:spPr>
          <a:xfrm>
            <a:off x="4214831" y="4376655"/>
            <a:ext cx="517109" cy="3863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- 5 -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13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9DC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5" name="TextBox 4"/>
          <p:cNvSpPr txBox="1"/>
          <p:nvPr/>
        </p:nvSpPr>
        <p:spPr>
          <a:xfrm>
            <a:off x="1913861" y="2340917"/>
            <a:ext cx="5529085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13" dirty="0">
                <a:solidFill>
                  <a:schemeClr val="bg1"/>
                </a:solidFill>
                <a:latin typeface="+mj-ea"/>
                <a:ea typeface="+mj-ea"/>
              </a:rPr>
              <a:t>늘어나는  노인인구</a:t>
            </a:r>
            <a:r>
              <a:rPr lang="en-US" altLang="ko-KR" sz="2400" spc="-113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spc="-113" dirty="0">
                <a:solidFill>
                  <a:schemeClr val="bg1"/>
                </a:solidFill>
                <a:latin typeface="+mj-ea"/>
                <a:ea typeface="+mj-ea"/>
              </a:rPr>
              <a:t>복지시설은 충분한가</a:t>
            </a:r>
            <a:r>
              <a:rPr lang="en-US" altLang="ko-KR" sz="2400" spc="-113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400" spc="-113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- 6 -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58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B38B61-6ED9-4C3C-A8D2-C0A2DD5DFE97}"/>
              </a:ext>
            </a:extLst>
          </p:cNvPr>
          <p:cNvSpPr/>
          <p:nvPr/>
        </p:nvSpPr>
        <p:spPr>
          <a:xfrm>
            <a:off x="0" y="0"/>
            <a:ext cx="108268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0F6D7-7773-452E-B865-5AAF7C6C9CB6}"/>
              </a:ext>
            </a:extLst>
          </p:cNvPr>
          <p:cNvSpPr/>
          <p:nvPr/>
        </p:nvSpPr>
        <p:spPr>
          <a:xfrm>
            <a:off x="9043564" y="0"/>
            <a:ext cx="100436" cy="5143500"/>
          </a:xfrm>
          <a:prstGeom prst="rect">
            <a:avLst/>
          </a:prstGeom>
          <a:solidFill>
            <a:srgbClr val="029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EA8CA9-0DE3-42CE-96F2-ACC8F4CA6DDA}"/>
              </a:ext>
            </a:extLst>
          </p:cNvPr>
          <p:cNvSpPr txBox="1"/>
          <p:nvPr/>
        </p:nvSpPr>
        <p:spPr>
          <a:xfrm>
            <a:off x="6816453" y="110541"/>
            <a:ext cx="627068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9D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F6F0-38FD-4ACA-AD9C-3F2E0B2112BF}"/>
              </a:ext>
            </a:extLst>
          </p:cNvPr>
          <p:cNvSpPr txBox="1"/>
          <p:nvPr/>
        </p:nvSpPr>
        <p:spPr>
          <a:xfrm>
            <a:off x="7813457" y="108267"/>
            <a:ext cx="695103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B8A94-4CD6-469A-AFE4-0C79644DE76A}"/>
              </a:ext>
            </a:extLst>
          </p:cNvPr>
          <p:cNvSpPr txBox="1"/>
          <p:nvPr/>
        </p:nvSpPr>
        <p:spPr>
          <a:xfrm>
            <a:off x="8440523" y="102992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36B561-5682-478A-9543-9278138C85FF}"/>
              </a:ext>
            </a:extLst>
          </p:cNvPr>
          <p:cNvCxnSpPr>
            <a:cxnSpLocks/>
          </p:cNvCxnSpPr>
          <p:nvPr/>
        </p:nvCxnSpPr>
        <p:spPr>
          <a:xfrm>
            <a:off x="54134" y="322213"/>
            <a:ext cx="9039648" cy="14462"/>
          </a:xfrm>
          <a:prstGeom prst="line">
            <a:avLst/>
          </a:prstGeom>
          <a:ln w="19050">
            <a:solidFill>
              <a:srgbClr val="029DC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892B6-46F9-429F-BBBD-E8548CD84AAF}"/>
              </a:ext>
            </a:extLst>
          </p:cNvPr>
          <p:cNvSpPr txBox="1"/>
          <p:nvPr/>
        </p:nvSpPr>
        <p:spPr>
          <a:xfrm>
            <a:off x="7330673" y="115343"/>
            <a:ext cx="559212" cy="20774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50" spc="-113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본론</a:t>
            </a:r>
            <a:endParaRPr lang="en-US" altLang="ko-KR" sz="750" spc="-11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788CBA-C8CF-484D-8AE5-8AD1BC352E82}"/>
              </a:ext>
            </a:extLst>
          </p:cNvPr>
          <p:cNvSpPr/>
          <p:nvPr/>
        </p:nvSpPr>
        <p:spPr>
          <a:xfrm>
            <a:off x="6929299" y="304775"/>
            <a:ext cx="425582" cy="34289"/>
          </a:xfrm>
          <a:prstGeom prst="rect">
            <a:avLst/>
          </a:prstGeom>
          <a:solidFill>
            <a:srgbClr val="029D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8F7EF4-DE5A-46B0-A224-42E7E393E356}"/>
              </a:ext>
            </a:extLst>
          </p:cNvPr>
          <p:cNvSpPr/>
          <p:nvPr/>
        </p:nvSpPr>
        <p:spPr>
          <a:xfrm>
            <a:off x="771272" y="658888"/>
            <a:ext cx="1581688" cy="309331"/>
          </a:xfrm>
          <a:prstGeom prst="rect">
            <a:avLst/>
          </a:prstGeom>
          <a:solidFill>
            <a:srgbClr val="029DC3">
              <a:alpha val="8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노인복지시설의 현황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0D53C7-BED1-4D8C-94E0-48986C6BFEC0}"/>
              </a:ext>
            </a:extLst>
          </p:cNvPr>
          <p:cNvGrpSpPr/>
          <p:nvPr/>
        </p:nvGrpSpPr>
        <p:grpSpPr>
          <a:xfrm>
            <a:off x="771272" y="1109413"/>
            <a:ext cx="8322511" cy="2697009"/>
            <a:chOff x="368521" y="1217479"/>
            <a:chExt cx="5307623" cy="1600377"/>
          </a:xfrm>
        </p:grpSpPr>
        <p:pic>
          <p:nvPicPr>
            <p:cNvPr id="3073" name="_x234444728" descr="EMB00003b08470f">
              <a:extLst>
                <a:ext uri="{FF2B5EF4-FFF2-40B4-BE49-F238E27FC236}">
                  <a16:creationId xmlns:a16="http://schemas.microsoft.com/office/drawing/2014/main" id="{7C8D58F9-ECE3-4570-9B0C-795E7D3556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30"/>
            <a:stretch/>
          </p:blipFill>
          <p:spPr bwMode="auto">
            <a:xfrm>
              <a:off x="368521" y="1217479"/>
              <a:ext cx="4891011" cy="136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544E4-724B-4E53-85FA-D8C2A2C8974C}"/>
                </a:ext>
              </a:extLst>
            </p:cNvPr>
            <p:cNvSpPr txBox="1"/>
            <p:nvPr/>
          </p:nvSpPr>
          <p:spPr>
            <a:xfrm>
              <a:off x="4055774" y="2602412"/>
              <a:ext cx="1620370" cy="21544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보건복지부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노인복지시설현황</a:t>
              </a:r>
              <a:r>
                <a:rPr lang="en-US" altLang="ko-KR" sz="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4FB4E6-F856-4CFC-8033-A70116952C49}"/>
              </a:ext>
            </a:extLst>
          </p:cNvPr>
          <p:cNvSpPr/>
          <p:nvPr/>
        </p:nvSpPr>
        <p:spPr>
          <a:xfrm>
            <a:off x="799622" y="3657100"/>
            <a:ext cx="794242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보건 복지부 노인복지시설 추이분석 및 변동요인 분석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(2018)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따르면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2008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노인장기요양보험 제도 시행에 따라 일시적으로 요양시설이 많이 확충되었으나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제도의 안정적인 정착으로 증가세가  둔화</a:t>
            </a:r>
          </a:p>
          <a:p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고령화로 인한 노인인구의 증가에 따라 시설의 수요가 완만하게 증가할 전망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시설의 충족율은 많이 개선되었으나 여전히 지역적으로 불균형 분포를 보이고 있어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균형있게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확충될 수 있는 대안 마련이 필요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7163" y="4841718"/>
            <a:ext cx="769674" cy="30008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10X10 Bold" pitchFamily="50" charset="-127"/>
                <a:ea typeface="10X10 Bold" pitchFamily="50" charset="-127"/>
              </a:rPr>
              <a:t>- 7 -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9884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01513"/>
      </a:accent1>
      <a:accent2>
        <a:srgbClr val="ED7D31"/>
      </a:accent2>
      <a:accent3>
        <a:srgbClr val="E6B729"/>
      </a:accent3>
      <a:accent4>
        <a:srgbClr val="6AAC90"/>
      </a:accent4>
      <a:accent5>
        <a:srgbClr val="55859B"/>
      </a:accent5>
      <a:accent6>
        <a:srgbClr val="9E5D9D"/>
      </a:accent6>
      <a:hlink>
        <a:srgbClr val="0563C1"/>
      </a:hlink>
      <a:folHlink>
        <a:srgbClr val="9E5D9D"/>
      </a:folHlink>
    </a:clrScheme>
    <a:fontScheme name="사용자 지정 3">
      <a:majorFont>
        <a:latin typeface="Yoon 윤고딕 540_TT"/>
        <a:ea typeface="-윤고딕330"/>
        <a:cs typeface=""/>
      </a:majorFont>
      <a:minorFont>
        <a:latin typeface="-윤고딕330"/>
        <a:ea typeface="Yoon 윤고딕 540_T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5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ED514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 algn="ctr">
          <a:defRPr spc="-150" smtClean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EED6E695-EE77-4F66-8798-0417E43FC76E}" vid="{2ECADE3F-B78A-406C-B761-7E1FC00BFA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B01513"/>
    </a:accent1>
    <a:accent2>
      <a:srgbClr val="ED7D31"/>
    </a:accent2>
    <a:accent3>
      <a:srgbClr val="E6B729"/>
    </a:accent3>
    <a:accent4>
      <a:srgbClr val="6AAC90"/>
    </a:accent4>
    <a:accent5>
      <a:srgbClr val="55859B"/>
    </a:accent5>
    <a:accent6>
      <a:srgbClr val="9E5D9D"/>
    </a:accent6>
    <a:hlink>
      <a:srgbClr val="0563C1"/>
    </a:hlink>
    <a:folHlink>
      <a:srgbClr val="9E5D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2456</Words>
  <Application>Microsoft Office PowerPoint</Application>
  <PresentationFormat>화면 슬라이드 쇼(16:9)</PresentationFormat>
  <Paragraphs>668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8" baseType="lpstr">
      <vt:lpstr>현대하모니 B</vt:lpstr>
      <vt:lpstr>Arial</vt:lpstr>
      <vt:lpstr>한양중고딕</vt:lpstr>
      <vt:lpstr>맑은 고딕</vt:lpstr>
      <vt:lpstr>-윤고딕330</vt:lpstr>
      <vt:lpstr>Symbol</vt:lpstr>
      <vt:lpstr>10X10</vt:lpstr>
      <vt:lpstr>조선일보명조</vt:lpstr>
      <vt:lpstr>serif_l</vt:lpstr>
      <vt:lpstr>-윤고딕320</vt:lpstr>
      <vt:lpstr>Spoqa Han Sans</vt:lpstr>
      <vt:lpstr>아리따-돋움(TTF)-Bold</vt:lpstr>
      <vt:lpstr>210 모던굴림 B</vt:lpstr>
      <vt:lpstr>현대하모니 L</vt:lpstr>
      <vt:lpstr>gothic_m</vt:lpstr>
      <vt:lpstr>나눔바른고딕</vt:lpstr>
      <vt:lpstr>10X10 Bold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supreme_kid@naver.com</dc:creator>
  <cp:lastModifiedBy>김영비</cp:lastModifiedBy>
  <cp:revision>149</cp:revision>
  <dcterms:created xsi:type="dcterms:W3CDTF">2016-11-17T06:18:08Z</dcterms:created>
  <dcterms:modified xsi:type="dcterms:W3CDTF">2018-12-18T06:40:53Z</dcterms:modified>
</cp:coreProperties>
</file>